
<file path=[Content_Types].xml><?xml version="1.0" encoding="utf-8"?>
<Types xmlns="http://schemas.openxmlformats.org/package/2006/content-types">
  <Default Extension="PNG" ContentType="image/png"/>
  <Default Extension="webm" ContentType="video/webm"/>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7" r:id="rId1"/>
  </p:sldMasterIdLst>
  <p:sldIdLst>
    <p:sldId id="256" r:id="rId2"/>
    <p:sldId id="266" r:id="rId3"/>
    <p:sldId id="257" r:id="rId4"/>
    <p:sldId id="259" r:id="rId5"/>
    <p:sldId id="260" r:id="rId6"/>
    <p:sldId id="258" r:id="rId7"/>
    <p:sldId id="271" r:id="rId8"/>
    <p:sldId id="272" r:id="rId9"/>
    <p:sldId id="267" r:id="rId10"/>
    <p:sldId id="273" r:id="rId11"/>
    <p:sldId id="274" r:id="rId12"/>
    <p:sldId id="275" r:id="rId13"/>
    <p:sldId id="270" r:id="rId14"/>
    <p:sldId id="261" r:id="rId15"/>
    <p:sldId id="262" r:id="rId16"/>
    <p:sldId id="264" r:id="rId17"/>
    <p:sldId id="276"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494"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08B9EBBA-996F-894A-B54A-D6246ED52CEA}" type="datetimeFigureOut">
              <a:rPr lang="en-US" smtClean="0"/>
              <a:pPr/>
              <a:t>1/20/2018</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73232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8C79C5D-2A6F-F04D-97DA-BEF2467B64E4}" type="datetimeFigureOut">
              <a:rPr lang="en-US" smtClean="0"/>
              <a:pPr/>
              <a:t>1/20/2018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08459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09B482E8-6E0E-1B4F-B1FD-C69DB9E858D9}" type="datetimeFigureOut">
              <a:rPr lang="en-US" smtClean="0"/>
              <a:pPr/>
              <a:t>1/20/2018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9480292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smtClean="0"/>
              <a:pPr/>
              <a:t>1/20/2018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302256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BF54567-0DE4-3F47-BF90-CB84690072F9}" type="datetimeFigureOut">
              <a:rPr lang="en-US" smtClean="0"/>
              <a:pPr/>
              <a:t>1/20/2018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263186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9B482E8-6E0E-1B4F-B1FD-C69DB9E858D9}" type="datetimeFigureOut">
              <a:rPr lang="en-US" smtClean="0"/>
              <a:pPr/>
              <a:t>1/20/2018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7311564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9B482E8-6E0E-1B4F-B1FD-C69DB9E858D9}" type="datetimeFigureOut">
              <a:rPr lang="en-US" smtClean="0"/>
              <a:pPr/>
              <a:t>1/20/2018</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750206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C6C52C72-DE31-F449-A4ED-4C594FD91407}" type="datetimeFigureOut">
              <a:rPr lang="en-US" smtClean="0"/>
              <a:pPr/>
              <a:t>1/20/2018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279956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ED62726E-379B-B349-9EED-81ED093FA806}" type="datetimeFigureOut">
              <a:rPr lang="en-US" smtClean="0"/>
              <a:pPr/>
              <a:t>1/20/2018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02208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smtClean="0"/>
              <a:pPr/>
              <a:t>1/20/2018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10426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smtClean="0"/>
              <a:pPr/>
              <a:t>1/20/2018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22633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smtClean="0"/>
              <a:pPr/>
              <a:t>1/20/2018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0376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smtClean="0"/>
              <a:pPr/>
              <a:t>1/20/2018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46381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smtClean="0"/>
              <a:pPr/>
              <a:t>1/20/2018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01623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smtClean="0"/>
              <a:pPr/>
              <a:t>1/20/2018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96967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0DF5E60-9974-AC48-9591-99C2BB44B7CF}" type="datetimeFigureOut">
              <a:rPr lang="en-US" smtClean="0"/>
              <a:pPr/>
              <a:t>1/20/2018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85347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8C79C5D-2A6F-F04D-97DA-BEF2467B64E4}" type="datetimeFigureOut">
              <a:rPr lang="en-US" smtClean="0"/>
              <a:pPr/>
              <a:t>1/20/2018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82678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09B482E8-6E0E-1B4F-B1FD-C69DB9E858D9}" type="datetimeFigureOut">
              <a:rPr lang="en-US" smtClean="0"/>
              <a:pPr/>
              <a:t>1/20/2018</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7040840"/>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webm"/><Relationship Id="rId1" Type="http://schemas.microsoft.com/office/2007/relationships/media" Target="../media/media1.webm"/><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3875" y="2285171"/>
            <a:ext cx="10572000" cy="1677230"/>
          </a:xfrm>
        </p:spPr>
        <p:txBody>
          <a:bodyPr/>
          <a:lstStyle/>
          <a:p>
            <a:pPr algn="ctr"/>
            <a:r>
              <a:rPr lang="en-IN" sz="9600" dirty="0" smtClean="0">
                <a:latin typeface="Baskerville Old Face" panose="02020602080505020303" pitchFamily="18" charset="0"/>
              </a:rPr>
              <a:t>VIDHAI</a:t>
            </a:r>
            <a:endParaRPr lang="en-IN" sz="9600" dirty="0">
              <a:latin typeface="Baskerville Old Face" panose="02020602080505020303" pitchFamily="18" charset="0"/>
            </a:endParaRPr>
          </a:p>
        </p:txBody>
      </p:sp>
      <p:sp>
        <p:nvSpPr>
          <p:cNvPr id="3" name="Subtitle 2"/>
          <p:cNvSpPr>
            <a:spLocks noGrp="1"/>
          </p:cNvSpPr>
          <p:nvPr>
            <p:ph type="subTitle" idx="1"/>
          </p:nvPr>
        </p:nvSpPr>
        <p:spPr/>
        <p:txBody>
          <a:bodyPr/>
          <a:lstStyle/>
          <a:p>
            <a:r>
              <a:rPr lang="en-IN" dirty="0" smtClean="0"/>
              <a:t>                                                                       </a:t>
            </a:r>
            <a:endParaRPr lang="en-IN" dirty="0"/>
          </a:p>
        </p:txBody>
      </p:sp>
    </p:spTree>
    <p:extLst>
      <p:ext uri="{BB962C8B-B14F-4D97-AF65-F5344CB8AC3E}">
        <p14:creationId xmlns:p14="http://schemas.microsoft.com/office/powerpoint/2010/main" val="16958967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510" y="708446"/>
            <a:ext cx="11495314" cy="970450"/>
          </a:xfrm>
        </p:spPr>
        <p:txBody>
          <a:bodyPr/>
          <a:lstStyle/>
          <a:p>
            <a:pPr algn="ctr"/>
            <a:r>
              <a:rPr lang="en-IN" sz="4400" dirty="0" smtClean="0">
                <a:latin typeface="Baskerville Old Face" panose="02020602080505020303" pitchFamily="18" charset="0"/>
              </a:rPr>
              <a:t>WORKING ANIMATION OF OUR MODEL</a:t>
            </a:r>
            <a:endParaRPr lang="en-IN" sz="4400" dirty="0">
              <a:latin typeface="Baskerville Old Face" panose="02020602080505020303" pitchFamily="18" charset="0"/>
            </a:endParaRPr>
          </a:p>
        </p:txBody>
      </p:sp>
      <p:pic>
        <p:nvPicPr>
          <p:cNvPr id="8" name="working anim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74845" y="1678896"/>
            <a:ext cx="7233306" cy="4604953"/>
          </a:xfrm>
          <a:prstGeom prst="rect">
            <a:avLst/>
          </a:prstGeom>
        </p:spPr>
      </p:pic>
    </p:spTree>
    <p:extLst>
      <p:ext uri="{BB962C8B-B14F-4D97-AF65-F5344CB8AC3E}">
        <p14:creationId xmlns:p14="http://schemas.microsoft.com/office/powerpoint/2010/main" val="35102138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z="4400" dirty="0" smtClean="0">
                <a:latin typeface="Baskerville Old Face" panose="02020602080505020303" pitchFamily="18" charset="0"/>
              </a:rPr>
              <a:t>ANALYSIS OF DESIGN</a:t>
            </a:r>
            <a:endParaRPr lang="en-IN" sz="4400" dirty="0">
              <a:latin typeface="Baskerville Old Face" panose="02020602080505020303" pitchFamily="18" charset="0"/>
            </a:endParaRPr>
          </a:p>
        </p:txBody>
      </p:sp>
      <p:pic>
        <p:nvPicPr>
          <p:cNvPr id="4" name="Picture 3"/>
          <p:cNvPicPr>
            <a:picLocks noChangeAspect="1"/>
          </p:cNvPicPr>
          <p:nvPr/>
        </p:nvPicPr>
        <p:blipFill>
          <a:blip r:embed="rId2"/>
          <a:stretch>
            <a:fillRect/>
          </a:stretch>
        </p:blipFill>
        <p:spPr>
          <a:xfrm>
            <a:off x="444136" y="2595154"/>
            <a:ext cx="5391441" cy="3283131"/>
          </a:xfrm>
          <a:prstGeom prst="rect">
            <a:avLst/>
          </a:prstGeom>
        </p:spPr>
      </p:pic>
      <p:pic>
        <p:nvPicPr>
          <p:cNvPr id="5" name="Picture 4"/>
          <p:cNvPicPr>
            <a:picLocks noChangeAspect="1"/>
          </p:cNvPicPr>
          <p:nvPr/>
        </p:nvPicPr>
        <p:blipFill>
          <a:blip r:embed="rId3"/>
          <a:stretch>
            <a:fillRect/>
          </a:stretch>
        </p:blipFill>
        <p:spPr>
          <a:xfrm>
            <a:off x="6095999" y="2595154"/>
            <a:ext cx="5663952" cy="3283131"/>
          </a:xfrm>
          <a:prstGeom prst="rect">
            <a:avLst/>
          </a:prstGeom>
        </p:spPr>
      </p:pic>
      <p:sp>
        <p:nvSpPr>
          <p:cNvPr id="6" name="TextBox 5"/>
          <p:cNvSpPr txBox="1"/>
          <p:nvPr/>
        </p:nvSpPr>
        <p:spPr>
          <a:xfrm>
            <a:off x="444136" y="6156959"/>
            <a:ext cx="11401005" cy="323165"/>
          </a:xfrm>
          <a:prstGeom prst="rect">
            <a:avLst/>
          </a:prstGeom>
          <a:noFill/>
        </p:spPr>
        <p:txBody>
          <a:bodyPr wrap="square" rtlCol="0">
            <a:spAutoFit/>
          </a:bodyPr>
          <a:lstStyle/>
          <a:p>
            <a:pPr algn="ctr"/>
            <a:r>
              <a:rPr lang="en-IN" sz="1500" dirty="0" smtClean="0">
                <a:latin typeface="Baskerville Old Face" panose="02020602080505020303" pitchFamily="18" charset="0"/>
              </a:rPr>
              <a:t>a) Deformation												b) Stress</a:t>
            </a:r>
            <a:endParaRPr lang="en-IN" sz="1500" dirty="0">
              <a:latin typeface="Baskerville Old Face" panose="02020602080505020303" pitchFamily="18" charset="0"/>
            </a:endParaRPr>
          </a:p>
        </p:txBody>
      </p:sp>
    </p:spTree>
    <p:extLst>
      <p:ext uri="{BB962C8B-B14F-4D97-AF65-F5344CB8AC3E}">
        <p14:creationId xmlns:p14="http://schemas.microsoft.com/office/powerpoint/2010/main" val="15775548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542" y="630068"/>
            <a:ext cx="10571998" cy="970450"/>
          </a:xfrm>
        </p:spPr>
        <p:txBody>
          <a:bodyPr/>
          <a:lstStyle/>
          <a:p>
            <a:pPr algn="ctr"/>
            <a:r>
              <a:rPr lang="en-IN" sz="4400" dirty="0" smtClean="0">
                <a:latin typeface="Baskerville Old Face" panose="02020602080505020303" pitchFamily="18" charset="0"/>
              </a:rPr>
              <a:t>ANALYSIS OF OUR DESIGN</a:t>
            </a:r>
            <a:endParaRPr lang="en-IN" sz="4400" dirty="0">
              <a:latin typeface="Baskerville Old Face" panose="02020602080505020303" pitchFamily="18" charset="0"/>
            </a:endParaRPr>
          </a:p>
        </p:txBody>
      </p:sp>
      <p:pic>
        <p:nvPicPr>
          <p:cNvPr id="3" name="Picture 2"/>
          <p:cNvPicPr>
            <a:picLocks noChangeAspect="1"/>
          </p:cNvPicPr>
          <p:nvPr/>
        </p:nvPicPr>
        <p:blipFill>
          <a:blip r:embed="rId2"/>
          <a:stretch>
            <a:fillRect/>
          </a:stretch>
        </p:blipFill>
        <p:spPr>
          <a:xfrm>
            <a:off x="578580" y="2987041"/>
            <a:ext cx="5273582" cy="2926080"/>
          </a:xfrm>
          <a:prstGeom prst="rect">
            <a:avLst/>
          </a:prstGeom>
        </p:spPr>
      </p:pic>
      <p:pic>
        <p:nvPicPr>
          <p:cNvPr id="4" name="Picture 3"/>
          <p:cNvPicPr>
            <a:picLocks noChangeAspect="1"/>
          </p:cNvPicPr>
          <p:nvPr/>
        </p:nvPicPr>
        <p:blipFill>
          <a:blip r:embed="rId3"/>
          <a:stretch>
            <a:fillRect/>
          </a:stretch>
        </p:blipFill>
        <p:spPr>
          <a:xfrm>
            <a:off x="6635825" y="2987041"/>
            <a:ext cx="4789715" cy="2926080"/>
          </a:xfrm>
          <a:prstGeom prst="rect">
            <a:avLst/>
          </a:prstGeom>
        </p:spPr>
      </p:pic>
    </p:spTree>
    <p:extLst>
      <p:ext uri="{BB962C8B-B14F-4D97-AF65-F5344CB8AC3E}">
        <p14:creationId xmlns:p14="http://schemas.microsoft.com/office/powerpoint/2010/main" val="42315414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962" y="691764"/>
            <a:ext cx="10570965" cy="956462"/>
          </a:xfrm>
        </p:spPr>
        <p:txBody>
          <a:bodyPr/>
          <a:lstStyle/>
          <a:p>
            <a:pPr algn="ctr"/>
            <a:r>
              <a:rPr lang="en-IN" sz="4400" dirty="0" smtClean="0">
                <a:latin typeface="Baskerville Old Face" panose="02020602080505020303" pitchFamily="18" charset="0"/>
              </a:rPr>
              <a:t>APPLICATIONS</a:t>
            </a:r>
            <a:endParaRPr lang="en-IN" sz="4400" dirty="0">
              <a:latin typeface="Baskerville Old Face" panose="02020602080505020303" pitchFamily="18" charset="0"/>
            </a:endParaRPr>
          </a:p>
        </p:txBody>
      </p:sp>
      <p:sp>
        <p:nvSpPr>
          <p:cNvPr id="3" name="TextBox 2"/>
          <p:cNvSpPr txBox="1"/>
          <p:nvPr/>
        </p:nvSpPr>
        <p:spPr>
          <a:xfrm>
            <a:off x="580445" y="2194561"/>
            <a:ext cx="9636981" cy="3323987"/>
          </a:xfrm>
          <a:prstGeom prst="rect">
            <a:avLst/>
          </a:prstGeom>
          <a:noFill/>
        </p:spPr>
        <p:txBody>
          <a:bodyPr wrap="square" rtlCol="0">
            <a:spAutoFit/>
          </a:bodyPr>
          <a:lstStyle/>
          <a:p>
            <a:endParaRPr lang="en-IN" dirty="0"/>
          </a:p>
          <a:p>
            <a:pPr marL="285750" indent="-285750">
              <a:buClr>
                <a:schemeClr val="accent1"/>
              </a:buClr>
              <a:buFont typeface="Courier New" panose="02070309020205020404" pitchFamily="49" charset="0"/>
              <a:buChar char="o"/>
            </a:pPr>
            <a:r>
              <a:rPr lang="en-IN" sz="2400" dirty="0" smtClean="0"/>
              <a:t> </a:t>
            </a:r>
            <a:r>
              <a:rPr lang="en-IN" sz="2400" dirty="0">
                <a:latin typeface="Baskerville Old Face" panose="02020602080505020303" pitchFamily="18" charset="0"/>
              </a:rPr>
              <a:t>Can be customised for multiple crops</a:t>
            </a:r>
          </a:p>
          <a:p>
            <a:pPr marL="285750" indent="-285750">
              <a:buFont typeface="Arial" panose="020B0604020202020204" pitchFamily="34" charset="0"/>
              <a:buChar char="•"/>
            </a:pPr>
            <a:endParaRPr lang="en-IN" sz="2400" dirty="0">
              <a:latin typeface="Baskerville Old Face" panose="02020602080505020303" pitchFamily="18" charset="0"/>
            </a:endParaRPr>
          </a:p>
          <a:p>
            <a:pPr marL="342900" indent="-342900">
              <a:buClr>
                <a:schemeClr val="accent1"/>
              </a:buClr>
              <a:buFont typeface="Courier New" panose="02070309020205020404" pitchFamily="49" charset="0"/>
              <a:buChar char="o"/>
            </a:pPr>
            <a:r>
              <a:rPr lang="en-IN" sz="2400" dirty="0">
                <a:latin typeface="Baskerville Old Face" panose="02020602080505020303" pitchFamily="18" charset="0"/>
              </a:rPr>
              <a:t> Alternative farming technique in horticulture</a:t>
            </a:r>
          </a:p>
          <a:p>
            <a:pPr marL="285750" indent="-285750">
              <a:buFont typeface="Arial" panose="020B0604020202020204" pitchFamily="34" charset="0"/>
              <a:buChar char="•"/>
            </a:pPr>
            <a:endParaRPr lang="en-IN" sz="2400" dirty="0">
              <a:latin typeface="Baskerville Old Face" panose="02020602080505020303" pitchFamily="18" charset="0"/>
            </a:endParaRPr>
          </a:p>
          <a:p>
            <a:pPr marL="342900" indent="-342900">
              <a:buClr>
                <a:schemeClr val="accent1"/>
              </a:buClr>
              <a:buFont typeface="Courier New" panose="02070309020205020404" pitchFamily="49" charset="0"/>
              <a:buChar char="o"/>
            </a:pPr>
            <a:r>
              <a:rPr lang="en-IN" sz="2400" dirty="0">
                <a:latin typeface="Baskerville Old Face" panose="02020602080505020303" pitchFamily="18" charset="0"/>
              </a:rPr>
              <a:t>Plantations</a:t>
            </a:r>
          </a:p>
          <a:p>
            <a:pPr marL="285750" indent="-285750">
              <a:buFont typeface="Arial" panose="020B0604020202020204" pitchFamily="34" charset="0"/>
              <a:buChar char="•"/>
            </a:pPr>
            <a:endParaRPr lang="en-IN" sz="2400" dirty="0">
              <a:latin typeface="Baskerville Old Face" panose="02020602080505020303" pitchFamily="18" charset="0"/>
            </a:endParaRPr>
          </a:p>
          <a:p>
            <a:pPr marL="342900" indent="-342900">
              <a:buClr>
                <a:schemeClr val="accent1"/>
              </a:buClr>
              <a:buFont typeface="Courier New" panose="02070309020205020404" pitchFamily="49" charset="0"/>
              <a:buChar char="o"/>
            </a:pPr>
            <a:r>
              <a:rPr lang="en-IN" sz="2400" dirty="0">
                <a:latin typeface="Baskerville Old Face" panose="02020602080505020303" pitchFamily="18" charset="0"/>
              </a:rPr>
              <a:t>Nurseries and floriculture</a:t>
            </a:r>
          </a:p>
          <a:p>
            <a:pPr marL="285750" indent="-285750">
              <a:buClr>
                <a:schemeClr val="accent1"/>
              </a:buClr>
              <a:buFont typeface="Courier New" panose="02070309020205020404" pitchFamily="49" charset="0"/>
              <a:buChar char="o"/>
            </a:pPr>
            <a:endParaRPr lang="en-IN" sz="2400" dirty="0"/>
          </a:p>
        </p:txBody>
      </p:sp>
    </p:spTree>
    <p:extLst>
      <p:ext uri="{BB962C8B-B14F-4D97-AF65-F5344CB8AC3E}">
        <p14:creationId xmlns:p14="http://schemas.microsoft.com/office/powerpoint/2010/main" val="9224130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z="4200" dirty="0" smtClean="0">
                <a:latin typeface="Baskerville Old Face" panose="02020602080505020303" pitchFamily="18" charset="0"/>
              </a:rPr>
              <a:t>UNIQUE SELLING POINTS</a:t>
            </a:r>
            <a:endParaRPr lang="en-IN" sz="4200" dirty="0">
              <a:latin typeface="Baskerville Old Face" panose="02020602080505020303" pitchFamily="18" charset="0"/>
            </a:endParaRPr>
          </a:p>
        </p:txBody>
      </p:sp>
      <p:sp>
        <p:nvSpPr>
          <p:cNvPr id="3" name="TextBox 2"/>
          <p:cNvSpPr txBox="1"/>
          <p:nvPr/>
        </p:nvSpPr>
        <p:spPr>
          <a:xfrm>
            <a:off x="418011" y="2342605"/>
            <a:ext cx="11347269" cy="2677656"/>
          </a:xfrm>
          <a:prstGeom prst="rect">
            <a:avLst/>
          </a:prstGeom>
          <a:noFill/>
        </p:spPr>
        <p:txBody>
          <a:bodyPr wrap="square" rtlCol="0">
            <a:spAutoFit/>
          </a:bodyPr>
          <a:lstStyle/>
          <a:p>
            <a:pPr marL="342900" indent="-342900">
              <a:buClr>
                <a:schemeClr val="accent1"/>
              </a:buClr>
              <a:buFont typeface="Courier New" panose="02070309020205020404" pitchFamily="49" charset="0"/>
              <a:buChar char="o"/>
            </a:pPr>
            <a:endParaRPr lang="en-IN" sz="2400" dirty="0" smtClean="0">
              <a:latin typeface="Baskerville Old Face" panose="02020602080505020303" pitchFamily="18" charset="0"/>
            </a:endParaRPr>
          </a:p>
          <a:p>
            <a:pPr marL="342900" indent="-342900">
              <a:buClr>
                <a:schemeClr val="accent1"/>
              </a:buClr>
              <a:buFont typeface="Courier New" panose="02070309020205020404" pitchFamily="49" charset="0"/>
              <a:buChar char="o"/>
            </a:pPr>
            <a:r>
              <a:rPr lang="en-IN" sz="2400" dirty="0">
                <a:latin typeface="Baskerville Old Face" panose="02020602080505020303" pitchFamily="18" charset="0"/>
              </a:rPr>
              <a:t>Sowing depth can be varied by adjusting the slider penetration length.</a:t>
            </a:r>
          </a:p>
          <a:p>
            <a:pPr marL="342900" indent="-342900">
              <a:buClr>
                <a:schemeClr val="accent1"/>
              </a:buClr>
              <a:buFont typeface="Courier New" panose="02070309020205020404" pitchFamily="49" charset="0"/>
              <a:buChar char="o"/>
            </a:pPr>
            <a:endParaRPr lang="en-IN" sz="2400" dirty="0">
              <a:latin typeface="Baskerville Old Face" panose="02020602080505020303" pitchFamily="18" charset="0"/>
            </a:endParaRPr>
          </a:p>
          <a:p>
            <a:pPr marL="342900" indent="-342900">
              <a:buClr>
                <a:schemeClr val="accent1"/>
              </a:buClr>
              <a:buFont typeface="Courier New" panose="02070309020205020404" pitchFamily="49" charset="0"/>
              <a:buChar char="o"/>
            </a:pPr>
            <a:r>
              <a:rPr lang="en-IN" sz="2400" dirty="0">
                <a:latin typeface="Baskerville Old Face" panose="02020602080505020303" pitchFamily="18" charset="0"/>
              </a:rPr>
              <a:t>Distance between seeds sown can be varied.</a:t>
            </a:r>
          </a:p>
          <a:p>
            <a:pPr marL="342900" indent="-342900">
              <a:buClr>
                <a:schemeClr val="accent1"/>
              </a:buClr>
              <a:buFont typeface="Courier New" panose="02070309020205020404" pitchFamily="49" charset="0"/>
              <a:buChar char="o"/>
            </a:pPr>
            <a:endParaRPr lang="en-IN" sz="2400" dirty="0">
              <a:latin typeface="Baskerville Old Face" panose="02020602080505020303" pitchFamily="18" charset="0"/>
            </a:endParaRPr>
          </a:p>
          <a:p>
            <a:pPr marL="342900" indent="-342900">
              <a:buClr>
                <a:schemeClr val="accent1"/>
              </a:buClr>
              <a:buFont typeface="Courier New" panose="02070309020205020404" pitchFamily="49" charset="0"/>
              <a:buChar char="o"/>
            </a:pPr>
            <a:r>
              <a:rPr lang="en-IN" sz="2400" dirty="0">
                <a:latin typeface="Baskerville Old Face" panose="02020602080505020303" pitchFamily="18" charset="0"/>
              </a:rPr>
              <a:t>Can be used for multiple crops by varying valve openings.</a:t>
            </a:r>
          </a:p>
          <a:p>
            <a:pPr>
              <a:buClr>
                <a:schemeClr val="accent1"/>
              </a:buClr>
            </a:pPr>
            <a:endParaRPr lang="en-IN" sz="2400" dirty="0" smtClean="0">
              <a:latin typeface="Baskerville Old Face" panose="02020602080505020303" pitchFamily="18" charset="0"/>
            </a:endParaRPr>
          </a:p>
        </p:txBody>
      </p:sp>
    </p:spTree>
    <p:extLst>
      <p:ext uri="{BB962C8B-B14F-4D97-AF65-F5344CB8AC3E}">
        <p14:creationId xmlns:p14="http://schemas.microsoft.com/office/powerpoint/2010/main" val="13242177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571500" indent="-571500" algn="ctr">
              <a:buClr>
                <a:schemeClr val="accent1"/>
              </a:buClr>
              <a:buFont typeface="Courier New" panose="02070309020205020404" pitchFamily="49" charset="0"/>
              <a:buChar char="o"/>
            </a:pPr>
            <a:r>
              <a:rPr lang="en-IN" sz="4200" dirty="0" smtClean="0">
                <a:latin typeface="Baskerville Old Face" panose="02020602080505020303" pitchFamily="18" charset="0"/>
              </a:rPr>
              <a:t>ADVANTANGES</a:t>
            </a:r>
            <a:endParaRPr lang="en-IN" sz="4200" dirty="0">
              <a:latin typeface="Baskerville Old Face" panose="02020602080505020303" pitchFamily="18" charset="0"/>
            </a:endParaRPr>
          </a:p>
        </p:txBody>
      </p:sp>
      <p:sp>
        <p:nvSpPr>
          <p:cNvPr id="3" name="TextBox 2"/>
          <p:cNvSpPr txBox="1"/>
          <p:nvPr/>
        </p:nvSpPr>
        <p:spPr>
          <a:xfrm>
            <a:off x="254442" y="2056686"/>
            <a:ext cx="11632001" cy="3361818"/>
          </a:xfrm>
          <a:prstGeom prst="rect">
            <a:avLst/>
          </a:prstGeom>
          <a:noFill/>
        </p:spPr>
        <p:txBody>
          <a:bodyPr wrap="square" rtlCol="0">
            <a:spAutoFit/>
          </a:bodyPr>
          <a:lstStyle/>
          <a:p>
            <a:pPr marL="342900" indent="-342900">
              <a:lnSpc>
                <a:spcPct val="150000"/>
              </a:lnSpc>
              <a:buClr>
                <a:schemeClr val="accent1"/>
              </a:buClr>
              <a:buFont typeface="Courier New" panose="02070309020205020404" pitchFamily="49" charset="0"/>
              <a:buChar char="o"/>
            </a:pPr>
            <a:r>
              <a:rPr lang="en-IN" sz="2400" dirty="0">
                <a:latin typeface="Baskerville Old Face" panose="02020602080505020303" pitchFamily="18" charset="0"/>
              </a:rPr>
              <a:t>Cost efficient</a:t>
            </a:r>
          </a:p>
          <a:p>
            <a:pPr marL="342900" indent="-342900">
              <a:lnSpc>
                <a:spcPct val="150000"/>
              </a:lnSpc>
              <a:buClr>
                <a:schemeClr val="accent1"/>
              </a:buClr>
              <a:buFont typeface="Courier New" panose="02070309020205020404" pitchFamily="49" charset="0"/>
              <a:buChar char="o"/>
            </a:pPr>
            <a:r>
              <a:rPr lang="en-IN" sz="2400" dirty="0">
                <a:latin typeface="Baskerville Old Face" panose="02020602080505020303" pitchFamily="18" charset="0"/>
              </a:rPr>
              <a:t>Eco friendly</a:t>
            </a:r>
          </a:p>
          <a:p>
            <a:pPr marL="342900" indent="-342900">
              <a:lnSpc>
                <a:spcPct val="150000"/>
              </a:lnSpc>
              <a:buClr>
                <a:schemeClr val="accent1"/>
              </a:buClr>
              <a:buFont typeface="Courier New" panose="02070309020205020404" pitchFamily="49" charset="0"/>
              <a:buChar char="o"/>
            </a:pPr>
            <a:r>
              <a:rPr lang="en-IN" sz="2400" dirty="0">
                <a:latin typeface="Baskerville Old Face" panose="02020602080505020303" pitchFamily="18" charset="0"/>
              </a:rPr>
              <a:t>Completely mechanised, no fuel required</a:t>
            </a:r>
          </a:p>
          <a:p>
            <a:pPr marL="342900" indent="-342900">
              <a:lnSpc>
                <a:spcPct val="150000"/>
              </a:lnSpc>
              <a:buClr>
                <a:schemeClr val="accent1"/>
              </a:buClr>
              <a:buFont typeface="Courier New" panose="02070309020205020404" pitchFamily="49" charset="0"/>
              <a:buChar char="o"/>
            </a:pPr>
            <a:r>
              <a:rPr lang="en-IN" sz="2400" dirty="0">
                <a:latin typeface="Baskerville Old Face" panose="02020602080505020303" pitchFamily="18" charset="0"/>
              </a:rPr>
              <a:t>Low maintenance</a:t>
            </a:r>
          </a:p>
          <a:p>
            <a:pPr marL="342900" indent="-342900">
              <a:lnSpc>
                <a:spcPct val="150000"/>
              </a:lnSpc>
              <a:buClr>
                <a:schemeClr val="accent1"/>
              </a:buClr>
              <a:buFont typeface="Courier New" panose="02070309020205020404" pitchFamily="49" charset="0"/>
              <a:buChar char="o"/>
            </a:pPr>
            <a:r>
              <a:rPr lang="en-IN" sz="2400" dirty="0">
                <a:latin typeface="Baskerville Old Face" panose="02020602080505020303" pitchFamily="18" charset="0"/>
              </a:rPr>
              <a:t>Single row seeding machine for all scale purpose.</a:t>
            </a:r>
          </a:p>
          <a:p>
            <a:pPr marL="342900" indent="-342900">
              <a:lnSpc>
                <a:spcPct val="150000"/>
              </a:lnSpc>
              <a:buClr>
                <a:schemeClr val="accent1"/>
              </a:buClr>
              <a:buFont typeface="Courier New" panose="02070309020205020404" pitchFamily="49" charset="0"/>
              <a:buChar char="o"/>
            </a:pPr>
            <a:r>
              <a:rPr lang="en-IN" sz="2400" dirty="0">
                <a:latin typeface="Baskerville Old Face" panose="02020602080505020303" pitchFamily="18" charset="0"/>
              </a:rPr>
              <a:t>Sowing is regulated</a:t>
            </a:r>
            <a:r>
              <a:rPr lang="en-IN" sz="2400" dirty="0" smtClean="0">
                <a:latin typeface="Baskerville Old Face" panose="02020602080505020303" pitchFamily="18" charset="0"/>
              </a:rPr>
              <a:t>.</a:t>
            </a:r>
            <a:endParaRPr lang="en-IN" sz="2400" dirty="0">
              <a:latin typeface="Baskerville Old Face" panose="02020602080505020303" pitchFamily="18" charset="0"/>
            </a:endParaRPr>
          </a:p>
        </p:txBody>
      </p:sp>
    </p:spTree>
    <p:extLst>
      <p:ext uri="{BB962C8B-B14F-4D97-AF65-F5344CB8AC3E}">
        <p14:creationId xmlns:p14="http://schemas.microsoft.com/office/powerpoint/2010/main" val="32014338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999" y="227178"/>
            <a:ext cx="10571998" cy="970450"/>
          </a:xfrm>
        </p:spPr>
        <p:txBody>
          <a:bodyPr/>
          <a:lstStyle/>
          <a:p>
            <a:pPr algn="ctr"/>
            <a:r>
              <a:rPr lang="en-IN" sz="4400" dirty="0" smtClean="0">
                <a:latin typeface="Baskerville Old Face" panose="02020602080505020303" pitchFamily="18" charset="0"/>
              </a:rPr>
              <a:t>COST ANALYSIS</a:t>
            </a:r>
            <a:endParaRPr lang="en-IN" sz="4400" dirty="0">
              <a:latin typeface="Baskerville Old Face" panose="02020602080505020303" pitchFamily="18" charset="0"/>
            </a:endParaRPr>
          </a:p>
        </p:txBody>
      </p:sp>
      <p:sp>
        <p:nvSpPr>
          <p:cNvPr id="3" name="TextBox 2"/>
          <p:cNvSpPr txBox="1"/>
          <p:nvPr/>
        </p:nvSpPr>
        <p:spPr>
          <a:xfrm>
            <a:off x="318053" y="1948068"/>
            <a:ext cx="11426024" cy="3808675"/>
          </a:xfrm>
          <a:prstGeom prst="rect">
            <a:avLst/>
          </a:prstGeom>
          <a:noFill/>
        </p:spPr>
        <p:txBody>
          <a:bodyPr wrap="square" rtlCol="0">
            <a:spAutoFit/>
          </a:bodyPr>
          <a:lstStyle/>
          <a:p>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4138775790"/>
              </p:ext>
            </p:extLst>
          </p:nvPr>
        </p:nvGraphicFramePr>
        <p:xfrm>
          <a:off x="605990" y="1197628"/>
          <a:ext cx="10980015" cy="5411928"/>
        </p:xfrm>
        <a:graphic>
          <a:graphicData uri="http://schemas.openxmlformats.org/drawingml/2006/table">
            <a:tbl>
              <a:tblPr firstRow="1" bandRow="1">
                <a:tableStyleId>{073A0DAA-6AF3-43AB-8588-CEC1D06C72B9}</a:tableStyleId>
              </a:tblPr>
              <a:tblGrid>
                <a:gridCol w="3660005">
                  <a:extLst>
                    <a:ext uri="{9D8B030D-6E8A-4147-A177-3AD203B41FA5}">
                      <a16:colId xmlns:a16="http://schemas.microsoft.com/office/drawing/2014/main" val="2183345072"/>
                    </a:ext>
                  </a:extLst>
                </a:gridCol>
                <a:gridCol w="3660005">
                  <a:extLst>
                    <a:ext uri="{9D8B030D-6E8A-4147-A177-3AD203B41FA5}">
                      <a16:colId xmlns:a16="http://schemas.microsoft.com/office/drawing/2014/main" val="1410900694"/>
                    </a:ext>
                  </a:extLst>
                </a:gridCol>
                <a:gridCol w="3660005">
                  <a:extLst>
                    <a:ext uri="{9D8B030D-6E8A-4147-A177-3AD203B41FA5}">
                      <a16:colId xmlns:a16="http://schemas.microsoft.com/office/drawing/2014/main" val="774428876"/>
                    </a:ext>
                  </a:extLst>
                </a:gridCol>
              </a:tblGrid>
              <a:tr h="440053">
                <a:tc>
                  <a:txBody>
                    <a:bodyPr/>
                    <a:lstStyle/>
                    <a:p>
                      <a:pPr algn="ctr"/>
                      <a:r>
                        <a:rPr lang="en-IN" sz="2400" dirty="0" smtClean="0">
                          <a:latin typeface="Baskerville Old Face" panose="02020602080505020303" pitchFamily="18" charset="0"/>
                        </a:rPr>
                        <a:t>Materials</a:t>
                      </a:r>
                      <a:endParaRPr lang="en-IN" sz="2400" dirty="0">
                        <a:latin typeface="Baskerville Old Face" panose="02020602080505020303" pitchFamily="18" charset="0"/>
                      </a:endParaRPr>
                    </a:p>
                  </a:txBody>
                  <a:tcPr/>
                </a:tc>
                <a:tc>
                  <a:txBody>
                    <a:bodyPr/>
                    <a:lstStyle/>
                    <a:p>
                      <a:pPr algn="ctr"/>
                      <a:r>
                        <a:rPr lang="en-IN" sz="2400" dirty="0" smtClean="0">
                          <a:latin typeface="Baskerville Old Face" panose="02020602080505020303" pitchFamily="18" charset="0"/>
                        </a:rPr>
                        <a:t>Specifications</a:t>
                      </a:r>
                      <a:endParaRPr lang="en-IN" sz="2400" dirty="0">
                        <a:latin typeface="Baskerville Old Face" panose="02020602080505020303" pitchFamily="18" charset="0"/>
                      </a:endParaRPr>
                    </a:p>
                  </a:txBody>
                  <a:tcPr/>
                </a:tc>
                <a:tc>
                  <a:txBody>
                    <a:bodyPr/>
                    <a:lstStyle/>
                    <a:p>
                      <a:pPr algn="ctr"/>
                      <a:r>
                        <a:rPr lang="en-IN" sz="2400" dirty="0" smtClean="0">
                          <a:latin typeface="Baskerville Old Face" panose="02020602080505020303" pitchFamily="18" charset="0"/>
                        </a:rPr>
                        <a:t>Expenditure (in </a:t>
                      </a:r>
                      <a:r>
                        <a:rPr lang="en-IN" sz="2400" dirty="0" err="1" smtClean="0">
                          <a:latin typeface="Baskerville Old Face" panose="02020602080505020303" pitchFamily="18" charset="0"/>
                        </a:rPr>
                        <a:t>Rs</a:t>
                      </a:r>
                      <a:r>
                        <a:rPr lang="en-IN" sz="2400" dirty="0" smtClean="0">
                          <a:latin typeface="Baskerville Old Face" panose="02020602080505020303" pitchFamily="18" charset="0"/>
                        </a:rPr>
                        <a:t>)</a:t>
                      </a:r>
                      <a:endParaRPr lang="en-IN" sz="2400" dirty="0">
                        <a:latin typeface="Baskerville Old Face" panose="02020602080505020303" pitchFamily="18" charset="0"/>
                      </a:endParaRPr>
                    </a:p>
                  </a:txBody>
                  <a:tcPr/>
                </a:tc>
                <a:extLst>
                  <a:ext uri="{0D108BD9-81ED-4DB2-BD59-A6C34878D82A}">
                    <a16:rowId xmlns:a16="http://schemas.microsoft.com/office/drawing/2014/main" val="3595518115"/>
                  </a:ext>
                </a:extLst>
              </a:tr>
              <a:tr h="968117">
                <a:tc>
                  <a:txBody>
                    <a:bodyPr/>
                    <a:lstStyle/>
                    <a:p>
                      <a:r>
                        <a:rPr lang="en-IN" sz="1500" dirty="0" smtClean="0">
                          <a:latin typeface="Baskerville Old Face" panose="02020602080505020303" pitchFamily="18" charset="0"/>
                        </a:rPr>
                        <a:t>Tubes and Solid Members</a:t>
                      </a:r>
                    </a:p>
                    <a:p>
                      <a:pPr marL="285750" indent="-285750">
                        <a:buFont typeface="Courier New" panose="02070309020205020404" pitchFamily="49" charset="0"/>
                        <a:buChar char="o"/>
                      </a:pPr>
                      <a:r>
                        <a:rPr lang="en-IN" sz="1500" dirty="0" smtClean="0">
                          <a:latin typeface="Baskerville Old Face" panose="02020602080505020303" pitchFamily="18" charset="0"/>
                        </a:rPr>
                        <a:t>Square</a:t>
                      </a:r>
                      <a:r>
                        <a:rPr lang="en-IN" sz="1500" baseline="0" dirty="0" smtClean="0">
                          <a:latin typeface="Baskerville Old Face" panose="02020602080505020303" pitchFamily="18" charset="0"/>
                        </a:rPr>
                        <a:t> Tubes</a:t>
                      </a:r>
                    </a:p>
                    <a:p>
                      <a:pPr marL="285750" indent="-285750">
                        <a:buFont typeface="Courier New" panose="02070309020205020404" pitchFamily="49" charset="0"/>
                        <a:buChar char="o"/>
                      </a:pPr>
                      <a:r>
                        <a:rPr lang="en-IN" sz="1500" baseline="0" dirty="0" smtClean="0">
                          <a:latin typeface="Baskerville Old Face" panose="02020602080505020303" pitchFamily="18" charset="0"/>
                        </a:rPr>
                        <a:t>Circular Tubes</a:t>
                      </a:r>
                    </a:p>
                    <a:p>
                      <a:pPr marL="285750" indent="-285750">
                        <a:buFont typeface="Courier New" panose="02070309020205020404" pitchFamily="49" charset="0"/>
                        <a:buChar char="o"/>
                      </a:pPr>
                      <a:r>
                        <a:rPr lang="en-IN" sz="1500" baseline="0" dirty="0" smtClean="0">
                          <a:latin typeface="Baskerville Old Face" panose="02020602080505020303" pitchFamily="18" charset="0"/>
                        </a:rPr>
                        <a:t>Circular Solid Shaft</a:t>
                      </a:r>
                      <a:endParaRPr lang="en-IN" sz="1500" dirty="0">
                        <a:latin typeface="Baskerville Old Face" panose="02020602080505020303" pitchFamily="18" charset="0"/>
                      </a:endParaRPr>
                    </a:p>
                  </a:txBody>
                  <a:tcPr/>
                </a:tc>
                <a:tc>
                  <a:txBody>
                    <a:bodyPr/>
                    <a:lstStyle/>
                    <a:p>
                      <a:endParaRPr lang="en-IN" sz="1500" dirty="0" smtClean="0">
                        <a:latin typeface="Baskerville Old Face" panose="02020602080505020303" pitchFamily="18" charset="0"/>
                      </a:endParaRPr>
                    </a:p>
                    <a:p>
                      <a:pPr algn="ctr"/>
                      <a:r>
                        <a:rPr lang="en-IN" sz="1500" dirty="0" smtClean="0">
                          <a:latin typeface="Baskerville Old Face" panose="02020602080505020303" pitchFamily="18" charset="0"/>
                        </a:rPr>
                        <a:t>2.5x2.5cm-3m</a:t>
                      </a:r>
                    </a:p>
                    <a:p>
                      <a:pPr algn="ctr"/>
                      <a:r>
                        <a:rPr lang="en-IN" sz="1500" dirty="0" smtClean="0">
                          <a:latin typeface="Baskerville Old Face" panose="02020602080505020303" pitchFamily="18" charset="0"/>
                        </a:rPr>
                        <a:t>1.5inch dia-1m</a:t>
                      </a:r>
                    </a:p>
                    <a:p>
                      <a:pPr algn="ctr"/>
                      <a:r>
                        <a:rPr lang="en-IN" sz="1500" dirty="0" smtClean="0">
                          <a:latin typeface="Baskerville Old Face" panose="02020602080505020303" pitchFamily="18" charset="0"/>
                        </a:rPr>
                        <a:t>12mm dia-1.5m</a:t>
                      </a:r>
                    </a:p>
                  </a:txBody>
                  <a:tcPr/>
                </a:tc>
                <a:tc>
                  <a:txBody>
                    <a:bodyPr/>
                    <a:lstStyle/>
                    <a:p>
                      <a:pPr algn="ctr"/>
                      <a:endParaRPr lang="en-IN" sz="1500" dirty="0" smtClean="0">
                        <a:latin typeface="Baskerville Old Face" panose="02020602080505020303" pitchFamily="18" charset="0"/>
                      </a:endParaRPr>
                    </a:p>
                    <a:p>
                      <a:pPr algn="ctr"/>
                      <a:r>
                        <a:rPr lang="en-IN" sz="1500" dirty="0" smtClean="0">
                          <a:latin typeface="Baskerville Old Face" panose="02020602080505020303" pitchFamily="18" charset="0"/>
                        </a:rPr>
                        <a:t>80 (40/kg)</a:t>
                      </a:r>
                    </a:p>
                    <a:p>
                      <a:pPr algn="ctr"/>
                      <a:r>
                        <a:rPr lang="en-IN" sz="1500" dirty="0" smtClean="0">
                          <a:latin typeface="Baskerville Old Face" panose="02020602080505020303" pitchFamily="18" charset="0"/>
                        </a:rPr>
                        <a:t>90 (45/kg)</a:t>
                      </a:r>
                    </a:p>
                    <a:p>
                      <a:pPr algn="ctr"/>
                      <a:r>
                        <a:rPr lang="en-IN" sz="1500" dirty="0" smtClean="0">
                          <a:latin typeface="Baskerville Old Face" panose="02020602080505020303" pitchFamily="18" charset="0"/>
                        </a:rPr>
                        <a:t>250(44/kg)</a:t>
                      </a:r>
                      <a:endParaRPr lang="en-IN" sz="1500" dirty="0">
                        <a:latin typeface="Baskerville Old Face" panose="02020602080505020303" pitchFamily="18" charset="0"/>
                      </a:endParaRPr>
                    </a:p>
                  </a:txBody>
                  <a:tcPr/>
                </a:tc>
                <a:extLst>
                  <a:ext uri="{0D108BD9-81ED-4DB2-BD59-A6C34878D82A}">
                    <a16:rowId xmlns:a16="http://schemas.microsoft.com/office/drawing/2014/main" val="800037145"/>
                  </a:ext>
                </a:extLst>
              </a:tr>
              <a:tr h="748090">
                <a:tc>
                  <a:txBody>
                    <a:bodyPr/>
                    <a:lstStyle/>
                    <a:p>
                      <a:r>
                        <a:rPr lang="en-IN" sz="1500" dirty="0" smtClean="0">
                          <a:latin typeface="Baskerville Old Face" panose="02020602080505020303" pitchFamily="18" charset="0"/>
                        </a:rPr>
                        <a:t>Other</a:t>
                      </a:r>
                      <a:r>
                        <a:rPr lang="en-IN" sz="1500" baseline="0" dirty="0" smtClean="0">
                          <a:latin typeface="Baskerville Old Face" panose="02020602080505020303" pitchFamily="18" charset="0"/>
                        </a:rPr>
                        <a:t> metallic Components</a:t>
                      </a:r>
                    </a:p>
                    <a:p>
                      <a:pPr marL="285750" indent="-285750">
                        <a:buFont typeface="Courier New" panose="02070309020205020404" pitchFamily="49" charset="0"/>
                        <a:buChar char="o"/>
                      </a:pPr>
                      <a:r>
                        <a:rPr lang="en-IN" sz="1500" baseline="0" dirty="0" smtClean="0">
                          <a:latin typeface="Baskerville Old Face" panose="02020602080505020303" pitchFamily="18" charset="0"/>
                        </a:rPr>
                        <a:t>Mild Steel Sheet</a:t>
                      </a:r>
                    </a:p>
                    <a:p>
                      <a:pPr marL="285750" indent="-285750">
                        <a:buFont typeface="Courier New" panose="02070309020205020404" pitchFamily="49" charset="0"/>
                        <a:buChar char="o"/>
                      </a:pPr>
                      <a:r>
                        <a:rPr lang="en-IN" sz="1500" baseline="0" dirty="0" smtClean="0">
                          <a:latin typeface="Baskerville Old Face" panose="02020602080505020303" pitchFamily="18" charset="0"/>
                        </a:rPr>
                        <a:t>Mild Steel Plates</a:t>
                      </a:r>
                    </a:p>
                  </a:txBody>
                  <a:tcPr/>
                </a:tc>
                <a:tc>
                  <a:txBody>
                    <a:bodyPr/>
                    <a:lstStyle/>
                    <a:p>
                      <a:endParaRPr lang="en-IN" dirty="0" smtClean="0"/>
                    </a:p>
                    <a:p>
                      <a:pPr algn="ctr"/>
                      <a:r>
                        <a:rPr lang="en-IN" sz="1500" dirty="0" smtClean="0">
                          <a:latin typeface="Baskerville Old Face" panose="02020602080505020303" pitchFamily="18" charset="0"/>
                        </a:rPr>
                        <a:t>3x3ft</a:t>
                      </a:r>
                    </a:p>
                    <a:p>
                      <a:pPr algn="ctr"/>
                      <a:r>
                        <a:rPr lang="en-IN" sz="1500" dirty="0" smtClean="0">
                          <a:latin typeface="Baskerville Old Face" panose="02020602080505020303" pitchFamily="18" charset="0"/>
                        </a:rPr>
                        <a:t>3x3ft</a:t>
                      </a:r>
                      <a:endParaRPr lang="en-IN" sz="1500" dirty="0">
                        <a:latin typeface="Baskerville Old Face" panose="02020602080505020303" pitchFamily="18" charset="0"/>
                      </a:endParaRPr>
                    </a:p>
                  </a:txBody>
                  <a:tcPr/>
                </a:tc>
                <a:tc>
                  <a:txBody>
                    <a:bodyPr/>
                    <a:lstStyle/>
                    <a:p>
                      <a:pPr algn="ctr"/>
                      <a:endParaRPr lang="en-IN" sz="1500" dirty="0" smtClean="0">
                        <a:latin typeface="Baskerville Old Face" panose="02020602080505020303" pitchFamily="18" charset="0"/>
                      </a:endParaRPr>
                    </a:p>
                    <a:p>
                      <a:pPr algn="ctr"/>
                      <a:r>
                        <a:rPr lang="en-IN" sz="1500" dirty="0" smtClean="0">
                          <a:latin typeface="Baskerville Old Face" panose="02020602080505020303" pitchFamily="18" charset="0"/>
                        </a:rPr>
                        <a:t>33 (33/kg)</a:t>
                      </a:r>
                    </a:p>
                    <a:p>
                      <a:pPr algn="ctr"/>
                      <a:r>
                        <a:rPr lang="en-IN" sz="1500" dirty="0" smtClean="0">
                          <a:latin typeface="Baskerville Old Face" panose="02020602080505020303" pitchFamily="18" charset="0"/>
                        </a:rPr>
                        <a:t>35 (35/kg)</a:t>
                      </a:r>
                      <a:endParaRPr lang="en-IN" sz="1500" dirty="0">
                        <a:latin typeface="Baskerville Old Face" panose="02020602080505020303" pitchFamily="18" charset="0"/>
                      </a:endParaRPr>
                    </a:p>
                  </a:txBody>
                  <a:tcPr/>
                </a:tc>
                <a:extLst>
                  <a:ext uri="{0D108BD9-81ED-4DB2-BD59-A6C34878D82A}">
                    <a16:rowId xmlns:a16="http://schemas.microsoft.com/office/drawing/2014/main" val="3715968792"/>
                  </a:ext>
                </a:extLst>
              </a:tr>
              <a:tr h="968117">
                <a:tc>
                  <a:txBody>
                    <a:bodyPr/>
                    <a:lstStyle/>
                    <a:p>
                      <a:r>
                        <a:rPr lang="en-IN" sz="1500" dirty="0" smtClean="0">
                          <a:latin typeface="Baskerville Old Face" panose="02020602080505020303" pitchFamily="18" charset="0"/>
                        </a:rPr>
                        <a:t>Electrical Components</a:t>
                      </a:r>
                    </a:p>
                    <a:p>
                      <a:pPr marL="285750" indent="-285750">
                        <a:buFont typeface="Courier New" panose="02070309020205020404" pitchFamily="49" charset="0"/>
                        <a:buChar char="o"/>
                      </a:pPr>
                      <a:r>
                        <a:rPr lang="en-IN" sz="1500" dirty="0" smtClean="0">
                          <a:latin typeface="Baskerville Old Face" panose="02020602080505020303" pitchFamily="18" charset="0"/>
                        </a:rPr>
                        <a:t>Infrared Sensor</a:t>
                      </a:r>
                    </a:p>
                    <a:p>
                      <a:pPr marL="285750" indent="-285750">
                        <a:buFont typeface="Courier New" panose="02070309020205020404" pitchFamily="49" charset="0"/>
                        <a:buChar char="o"/>
                      </a:pPr>
                      <a:r>
                        <a:rPr lang="en-IN" sz="1500" dirty="0" smtClean="0">
                          <a:latin typeface="Baskerville Old Face" panose="02020602080505020303" pitchFamily="18" charset="0"/>
                        </a:rPr>
                        <a:t>Battery</a:t>
                      </a:r>
                    </a:p>
                    <a:p>
                      <a:pPr marL="285750" indent="-285750">
                        <a:buFont typeface="Courier New" panose="02070309020205020404" pitchFamily="49" charset="0"/>
                        <a:buChar char="o"/>
                      </a:pPr>
                      <a:r>
                        <a:rPr lang="en-IN" sz="1500" dirty="0" err="1" smtClean="0">
                          <a:latin typeface="Baskerville Old Face" panose="02020602080505020303" pitchFamily="18" charset="0"/>
                        </a:rPr>
                        <a:t>Adruino</a:t>
                      </a:r>
                      <a:r>
                        <a:rPr lang="en-IN" sz="1500" baseline="0" dirty="0" smtClean="0">
                          <a:latin typeface="Baskerville Old Face" panose="02020602080505020303" pitchFamily="18" charset="0"/>
                        </a:rPr>
                        <a:t> Board</a:t>
                      </a:r>
                      <a:endParaRPr lang="en-IN" sz="1500" dirty="0" smtClean="0">
                        <a:latin typeface="Baskerville Old Face" panose="02020602080505020303" pitchFamily="18" charset="0"/>
                      </a:endParaRPr>
                    </a:p>
                  </a:txBody>
                  <a:tcPr/>
                </a:tc>
                <a:tc>
                  <a:txBody>
                    <a:bodyPr/>
                    <a:lstStyle/>
                    <a:p>
                      <a:endParaRPr lang="en-IN" sz="1500" dirty="0">
                        <a:latin typeface="Baskerville Old Face" panose="02020602080505020303" pitchFamily="18" charset="0"/>
                      </a:endParaRPr>
                    </a:p>
                    <a:p>
                      <a:pPr algn="ctr"/>
                      <a:endParaRPr lang="en-IN" sz="1500" dirty="0" smtClean="0">
                        <a:latin typeface="Baskerville Old Face" panose="02020602080505020303" pitchFamily="18" charset="0"/>
                      </a:endParaRPr>
                    </a:p>
                    <a:p>
                      <a:pPr algn="ctr"/>
                      <a:r>
                        <a:rPr lang="en-IN" sz="1500" dirty="0" smtClean="0">
                          <a:latin typeface="Baskerville Old Face" panose="02020602080505020303" pitchFamily="18" charset="0"/>
                        </a:rPr>
                        <a:t>1 - 9V DC Battery</a:t>
                      </a:r>
                    </a:p>
                    <a:p>
                      <a:pPr algn="ctr"/>
                      <a:r>
                        <a:rPr lang="en-IN" sz="1500" dirty="0" smtClean="0">
                          <a:latin typeface="Baskerville Old Face" panose="02020602080505020303" pitchFamily="18" charset="0"/>
                        </a:rPr>
                        <a:t>1 - At –</a:t>
                      </a:r>
                      <a:r>
                        <a:rPr lang="en-IN" sz="1500" baseline="0" dirty="0" smtClean="0">
                          <a:latin typeface="Baskerville Old Face" panose="02020602080505020303" pitchFamily="18" charset="0"/>
                        </a:rPr>
                        <a:t> Mega 328p</a:t>
                      </a:r>
                      <a:endParaRPr lang="en-IN" sz="1500" dirty="0">
                        <a:latin typeface="Baskerville Old Face" panose="02020602080505020303" pitchFamily="18" charset="0"/>
                      </a:endParaRPr>
                    </a:p>
                  </a:txBody>
                  <a:tcPr/>
                </a:tc>
                <a:tc>
                  <a:txBody>
                    <a:bodyPr/>
                    <a:lstStyle/>
                    <a:p>
                      <a:endParaRPr lang="en-IN" sz="1500" dirty="0">
                        <a:latin typeface="Baskerville Old Face" panose="02020602080505020303" pitchFamily="18" charset="0"/>
                      </a:endParaRPr>
                    </a:p>
                    <a:p>
                      <a:pPr algn="ctr"/>
                      <a:r>
                        <a:rPr lang="en-IN" sz="1500" dirty="0" smtClean="0">
                          <a:latin typeface="Baskerville Old Face" panose="02020602080505020303" pitchFamily="18" charset="0"/>
                        </a:rPr>
                        <a:t>100</a:t>
                      </a:r>
                    </a:p>
                    <a:p>
                      <a:pPr algn="ctr"/>
                      <a:r>
                        <a:rPr lang="en-IN" sz="1500" dirty="0" smtClean="0">
                          <a:latin typeface="Baskerville Old Face" panose="02020602080505020303" pitchFamily="18" charset="0"/>
                        </a:rPr>
                        <a:t>75</a:t>
                      </a:r>
                    </a:p>
                    <a:p>
                      <a:pPr algn="ctr"/>
                      <a:r>
                        <a:rPr lang="en-IN" sz="1500" dirty="0" smtClean="0">
                          <a:latin typeface="Baskerville Old Face" panose="02020602080505020303" pitchFamily="18" charset="0"/>
                        </a:rPr>
                        <a:t>300</a:t>
                      </a:r>
                      <a:endParaRPr lang="en-IN" sz="1500" dirty="0">
                        <a:latin typeface="Baskerville Old Face" panose="02020602080505020303" pitchFamily="18" charset="0"/>
                      </a:endParaRPr>
                    </a:p>
                  </a:txBody>
                  <a:tcPr/>
                </a:tc>
                <a:extLst>
                  <a:ext uri="{0D108BD9-81ED-4DB2-BD59-A6C34878D82A}">
                    <a16:rowId xmlns:a16="http://schemas.microsoft.com/office/drawing/2014/main" val="2323105563"/>
                  </a:ext>
                </a:extLst>
              </a:tr>
              <a:tr h="1188143">
                <a:tc>
                  <a:txBody>
                    <a:bodyPr/>
                    <a:lstStyle/>
                    <a:p>
                      <a:r>
                        <a:rPr lang="en-IN" sz="1500" dirty="0" smtClean="0">
                          <a:latin typeface="Baskerville Old Face" panose="02020602080505020303" pitchFamily="18" charset="0"/>
                        </a:rPr>
                        <a:t>Other elements</a:t>
                      </a:r>
                    </a:p>
                    <a:p>
                      <a:pPr marL="285750" indent="-285750">
                        <a:buFont typeface="Courier New" panose="02070309020205020404" pitchFamily="49" charset="0"/>
                        <a:buChar char="o"/>
                      </a:pPr>
                      <a:r>
                        <a:rPr lang="en-IN" sz="1500" dirty="0" smtClean="0">
                          <a:latin typeface="Baskerville Old Face" panose="02020602080505020303" pitchFamily="18" charset="0"/>
                        </a:rPr>
                        <a:t>Wheels</a:t>
                      </a:r>
                    </a:p>
                    <a:p>
                      <a:pPr marL="285750" indent="-285750">
                        <a:buFont typeface="Courier New" panose="02070309020205020404" pitchFamily="49" charset="0"/>
                        <a:buChar char="o"/>
                      </a:pPr>
                      <a:r>
                        <a:rPr lang="en-IN" sz="1500" dirty="0" smtClean="0">
                          <a:latin typeface="Baskerville Old Face" panose="02020602080505020303" pitchFamily="18" charset="0"/>
                        </a:rPr>
                        <a:t>Ball Bearings</a:t>
                      </a:r>
                    </a:p>
                    <a:p>
                      <a:pPr marL="285750" indent="-285750">
                        <a:buFont typeface="Courier New" panose="02070309020205020404" pitchFamily="49" charset="0"/>
                        <a:buChar char="o"/>
                      </a:pPr>
                      <a:r>
                        <a:rPr lang="en-IN" sz="1500" dirty="0" smtClean="0">
                          <a:latin typeface="Baskerville Old Face" panose="02020602080505020303" pitchFamily="18" charset="0"/>
                        </a:rPr>
                        <a:t>Bicycle Bearings</a:t>
                      </a:r>
                    </a:p>
                    <a:p>
                      <a:pPr marL="285750" indent="-285750">
                        <a:buFont typeface="Courier New" panose="02070309020205020404" pitchFamily="49" charset="0"/>
                        <a:buChar char="o"/>
                      </a:pPr>
                      <a:r>
                        <a:rPr lang="en-IN" sz="1500" dirty="0" smtClean="0">
                          <a:latin typeface="Baskerville Old Face" panose="02020602080505020303" pitchFamily="18" charset="0"/>
                        </a:rPr>
                        <a:t>Bolts and Nuts</a:t>
                      </a:r>
                      <a:endParaRPr lang="en-IN" sz="1500" dirty="0">
                        <a:latin typeface="Baskerville Old Face" panose="02020602080505020303" pitchFamily="18" charset="0"/>
                      </a:endParaRPr>
                    </a:p>
                  </a:txBody>
                  <a:tcPr/>
                </a:tc>
                <a:tc>
                  <a:txBody>
                    <a:bodyPr/>
                    <a:lstStyle/>
                    <a:p>
                      <a:endParaRPr lang="en-IN" sz="1500" dirty="0" smtClean="0">
                        <a:latin typeface="Baskerville Old Face" panose="02020602080505020303" pitchFamily="18" charset="0"/>
                      </a:endParaRPr>
                    </a:p>
                    <a:p>
                      <a:pPr algn="ctr"/>
                      <a:r>
                        <a:rPr lang="en-IN" sz="1500" dirty="0" smtClean="0">
                          <a:latin typeface="Baskerville Old Face" panose="02020602080505020303" pitchFamily="18" charset="0"/>
                        </a:rPr>
                        <a:t>2</a:t>
                      </a:r>
                      <a:r>
                        <a:rPr lang="en-IN" sz="1500" baseline="0" dirty="0" smtClean="0">
                          <a:latin typeface="Baskerville Old Face" panose="02020602080505020303" pitchFamily="18" charset="0"/>
                        </a:rPr>
                        <a:t> * 175/piece</a:t>
                      </a:r>
                    </a:p>
                    <a:p>
                      <a:pPr algn="ctr"/>
                      <a:r>
                        <a:rPr lang="en-IN" sz="1500" baseline="0" dirty="0" smtClean="0">
                          <a:latin typeface="Baskerville Old Face" panose="02020602080505020303" pitchFamily="18" charset="0"/>
                        </a:rPr>
                        <a:t>2 * 40/piece</a:t>
                      </a:r>
                    </a:p>
                    <a:p>
                      <a:pPr algn="ctr"/>
                      <a:r>
                        <a:rPr lang="en-IN" sz="1500" baseline="0" dirty="0" smtClean="0">
                          <a:latin typeface="Baskerville Old Face" panose="02020602080505020303" pitchFamily="18" charset="0"/>
                        </a:rPr>
                        <a:t>2 * 50/piece</a:t>
                      </a:r>
                      <a:endParaRPr lang="en-IN" sz="1500" dirty="0" smtClean="0">
                        <a:latin typeface="Baskerville Old Face" panose="02020602080505020303" pitchFamily="18" charset="0"/>
                      </a:endParaRPr>
                    </a:p>
                  </a:txBody>
                  <a:tcPr/>
                </a:tc>
                <a:tc>
                  <a:txBody>
                    <a:bodyPr/>
                    <a:lstStyle/>
                    <a:p>
                      <a:endParaRPr lang="en-IN" dirty="0" smtClean="0"/>
                    </a:p>
                    <a:p>
                      <a:pPr algn="ctr"/>
                      <a:r>
                        <a:rPr lang="en-IN" sz="1500" dirty="0" smtClean="0">
                          <a:latin typeface="Baskerville Old Face" panose="02020602080505020303" pitchFamily="18" charset="0"/>
                        </a:rPr>
                        <a:t>350</a:t>
                      </a:r>
                    </a:p>
                    <a:p>
                      <a:pPr algn="ctr"/>
                      <a:r>
                        <a:rPr lang="en-IN" sz="1500" dirty="0" smtClean="0">
                          <a:latin typeface="Baskerville Old Face" panose="02020602080505020303" pitchFamily="18" charset="0"/>
                        </a:rPr>
                        <a:t>80</a:t>
                      </a:r>
                    </a:p>
                    <a:p>
                      <a:pPr algn="ctr"/>
                      <a:r>
                        <a:rPr lang="en-IN" sz="1500" dirty="0" smtClean="0">
                          <a:latin typeface="Baskerville Old Face" panose="02020602080505020303" pitchFamily="18" charset="0"/>
                        </a:rPr>
                        <a:t>50</a:t>
                      </a:r>
                    </a:p>
                    <a:p>
                      <a:pPr algn="ctr"/>
                      <a:r>
                        <a:rPr lang="en-IN" sz="1500" dirty="0" smtClean="0">
                          <a:latin typeface="Baskerville Old Face" panose="02020602080505020303" pitchFamily="18" charset="0"/>
                        </a:rPr>
                        <a:t>210</a:t>
                      </a:r>
                      <a:endParaRPr lang="en-IN" sz="1500" dirty="0">
                        <a:latin typeface="Baskerville Old Face" panose="02020602080505020303" pitchFamily="18" charset="0"/>
                      </a:endParaRPr>
                    </a:p>
                  </a:txBody>
                  <a:tcPr/>
                </a:tc>
                <a:extLst>
                  <a:ext uri="{0D108BD9-81ED-4DB2-BD59-A6C34878D82A}">
                    <a16:rowId xmlns:a16="http://schemas.microsoft.com/office/drawing/2014/main" val="348764009"/>
                  </a:ext>
                </a:extLst>
              </a:tr>
              <a:tr h="419964">
                <a:tc>
                  <a:txBody>
                    <a:bodyPr/>
                    <a:lstStyle/>
                    <a:p>
                      <a:r>
                        <a:rPr lang="en-IN" sz="1500" dirty="0" smtClean="0">
                          <a:latin typeface="Baskerville Old Face" panose="02020602080505020303" pitchFamily="18" charset="0"/>
                        </a:rPr>
                        <a:t>Manufacturing</a:t>
                      </a:r>
                      <a:r>
                        <a:rPr lang="en-IN" sz="1500" baseline="0" dirty="0" smtClean="0">
                          <a:latin typeface="Baskerville Old Face" panose="02020602080505020303" pitchFamily="18" charset="0"/>
                        </a:rPr>
                        <a:t> and Other Costs</a:t>
                      </a:r>
                      <a:endParaRPr lang="en-IN" sz="1500" dirty="0">
                        <a:latin typeface="Baskerville Old Face" panose="02020602080505020303" pitchFamily="18" charset="0"/>
                      </a:endParaRPr>
                    </a:p>
                  </a:txBody>
                  <a:tcPr/>
                </a:tc>
                <a:tc>
                  <a:txBody>
                    <a:bodyPr/>
                    <a:lstStyle/>
                    <a:p>
                      <a:endParaRPr lang="en-IN" dirty="0"/>
                    </a:p>
                  </a:txBody>
                  <a:tcPr/>
                </a:tc>
                <a:tc>
                  <a:txBody>
                    <a:bodyPr/>
                    <a:lstStyle/>
                    <a:p>
                      <a:pPr algn="ctr"/>
                      <a:r>
                        <a:rPr lang="en-IN" sz="1500" dirty="0" smtClean="0">
                          <a:latin typeface="Baskerville Old Face" panose="02020602080505020303" pitchFamily="18" charset="0"/>
                        </a:rPr>
                        <a:t>500</a:t>
                      </a:r>
                      <a:endParaRPr lang="en-IN" sz="1500" dirty="0">
                        <a:latin typeface="Baskerville Old Face" panose="02020602080505020303" pitchFamily="18" charset="0"/>
                      </a:endParaRPr>
                    </a:p>
                  </a:txBody>
                  <a:tcPr/>
                </a:tc>
                <a:extLst>
                  <a:ext uri="{0D108BD9-81ED-4DB2-BD59-A6C34878D82A}">
                    <a16:rowId xmlns:a16="http://schemas.microsoft.com/office/drawing/2014/main" val="3659117976"/>
                  </a:ext>
                </a:extLst>
              </a:tr>
              <a:tr h="419964">
                <a:tc>
                  <a:txBody>
                    <a:bodyPr/>
                    <a:lstStyle/>
                    <a:p>
                      <a:r>
                        <a:rPr lang="en-IN" sz="1500" dirty="0" smtClean="0">
                          <a:latin typeface="Baskerville Old Face" panose="02020602080505020303" pitchFamily="18" charset="0"/>
                        </a:rPr>
                        <a:t>Total Cost of Machine</a:t>
                      </a:r>
                      <a:endParaRPr lang="en-IN" sz="1500" dirty="0">
                        <a:latin typeface="Baskerville Old Face" panose="02020602080505020303" pitchFamily="18" charset="0"/>
                      </a:endParaRPr>
                    </a:p>
                  </a:txBody>
                  <a:tcPr/>
                </a:tc>
                <a:tc>
                  <a:txBody>
                    <a:bodyPr/>
                    <a:lstStyle/>
                    <a:p>
                      <a:endParaRPr lang="en-IN" dirty="0"/>
                    </a:p>
                  </a:txBody>
                  <a:tcPr/>
                </a:tc>
                <a:tc>
                  <a:txBody>
                    <a:bodyPr/>
                    <a:lstStyle/>
                    <a:p>
                      <a:pPr algn="ctr"/>
                      <a:r>
                        <a:rPr lang="en-IN" sz="1500" dirty="0" smtClean="0">
                          <a:latin typeface="Baskerville Old Face" panose="02020602080505020303" pitchFamily="18" charset="0"/>
                        </a:rPr>
                        <a:t>2700/unit</a:t>
                      </a:r>
                      <a:endParaRPr lang="en-IN" sz="1500" dirty="0">
                        <a:latin typeface="Baskerville Old Face" panose="02020602080505020303" pitchFamily="18" charset="0"/>
                      </a:endParaRPr>
                    </a:p>
                  </a:txBody>
                  <a:tcPr/>
                </a:tc>
                <a:extLst>
                  <a:ext uri="{0D108BD9-81ED-4DB2-BD59-A6C34878D82A}">
                    <a16:rowId xmlns:a16="http://schemas.microsoft.com/office/drawing/2014/main" val="4078781175"/>
                  </a:ext>
                </a:extLst>
              </a:tr>
            </a:tbl>
          </a:graphicData>
        </a:graphic>
      </p:graphicFrame>
    </p:spTree>
    <p:extLst>
      <p:ext uri="{BB962C8B-B14F-4D97-AF65-F5344CB8AC3E}">
        <p14:creationId xmlns:p14="http://schemas.microsoft.com/office/powerpoint/2010/main" val="5358734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z="4400" dirty="0" smtClean="0">
                <a:latin typeface="Baskerville Old Face" panose="02020602080505020303" pitchFamily="18" charset="0"/>
              </a:rPr>
              <a:t>PROJECT TIMELINE</a:t>
            </a:r>
            <a:endParaRPr lang="en-IN" sz="4400" dirty="0">
              <a:latin typeface="Baskerville Old Face" panose="02020602080505020303"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22099574"/>
              </p:ext>
            </p:extLst>
          </p:nvPr>
        </p:nvGraphicFramePr>
        <p:xfrm>
          <a:off x="1376058" y="1480455"/>
          <a:ext cx="9614160" cy="5120640"/>
        </p:xfrm>
        <a:graphic>
          <a:graphicData uri="http://schemas.openxmlformats.org/drawingml/2006/table">
            <a:tbl>
              <a:tblPr firstRow="1" bandRow="1">
                <a:tableStyleId>{073A0DAA-6AF3-43AB-8588-CEC1D06C72B9}</a:tableStyleId>
              </a:tblPr>
              <a:tblGrid>
                <a:gridCol w="3204720">
                  <a:extLst>
                    <a:ext uri="{9D8B030D-6E8A-4147-A177-3AD203B41FA5}">
                      <a16:colId xmlns:a16="http://schemas.microsoft.com/office/drawing/2014/main" val="1608042557"/>
                    </a:ext>
                  </a:extLst>
                </a:gridCol>
                <a:gridCol w="3204720">
                  <a:extLst>
                    <a:ext uri="{9D8B030D-6E8A-4147-A177-3AD203B41FA5}">
                      <a16:colId xmlns:a16="http://schemas.microsoft.com/office/drawing/2014/main" val="623664417"/>
                    </a:ext>
                  </a:extLst>
                </a:gridCol>
                <a:gridCol w="3204720">
                  <a:extLst>
                    <a:ext uri="{9D8B030D-6E8A-4147-A177-3AD203B41FA5}">
                      <a16:colId xmlns:a16="http://schemas.microsoft.com/office/drawing/2014/main" val="2317010484"/>
                    </a:ext>
                  </a:extLst>
                </a:gridCol>
              </a:tblGrid>
              <a:tr h="424673">
                <a:tc>
                  <a:txBody>
                    <a:bodyPr/>
                    <a:lstStyle/>
                    <a:p>
                      <a:endParaRPr lang="en-US" dirty="0"/>
                    </a:p>
                  </a:txBody>
                  <a:tcPr/>
                </a:tc>
                <a:tc>
                  <a:txBody>
                    <a:bodyPr/>
                    <a:lstStyle/>
                    <a:p>
                      <a:pPr algn="ctr"/>
                      <a:r>
                        <a:rPr lang="en-US" sz="2400" dirty="0" smtClean="0">
                          <a:latin typeface="Baskerville Old Face" panose="02020602080505020303" pitchFamily="18" charset="0"/>
                        </a:rPr>
                        <a:t>Starting Date</a:t>
                      </a:r>
                      <a:endParaRPr lang="en-US" sz="2400" dirty="0">
                        <a:latin typeface="Baskerville Old Face" panose="02020602080505020303" pitchFamily="18" charset="0"/>
                      </a:endParaRPr>
                    </a:p>
                  </a:txBody>
                  <a:tcPr/>
                </a:tc>
                <a:tc>
                  <a:txBody>
                    <a:bodyPr/>
                    <a:lstStyle/>
                    <a:p>
                      <a:pPr algn="ctr"/>
                      <a:r>
                        <a:rPr lang="en-US" sz="2400" dirty="0" smtClean="0">
                          <a:latin typeface="Baskerville Old Face" panose="02020602080505020303" pitchFamily="18" charset="0"/>
                        </a:rPr>
                        <a:t>Completing date</a:t>
                      </a:r>
                      <a:endParaRPr lang="en-US" sz="2400" dirty="0">
                        <a:latin typeface="Baskerville Old Face" panose="02020602080505020303" pitchFamily="18" charset="0"/>
                      </a:endParaRPr>
                    </a:p>
                  </a:txBody>
                  <a:tcPr/>
                </a:tc>
                <a:extLst>
                  <a:ext uri="{0D108BD9-81ED-4DB2-BD59-A6C34878D82A}">
                    <a16:rowId xmlns:a16="http://schemas.microsoft.com/office/drawing/2014/main" val="1552345741"/>
                  </a:ext>
                </a:extLst>
              </a:tr>
              <a:tr h="734187">
                <a:tc>
                  <a:txBody>
                    <a:bodyPr/>
                    <a:lstStyle/>
                    <a:p>
                      <a:r>
                        <a:rPr lang="en-US" sz="2400" dirty="0" smtClean="0">
                          <a:latin typeface="Baskerville Old Face" panose="02020602080505020303" pitchFamily="18" charset="0"/>
                        </a:rPr>
                        <a:t>Choosing</a:t>
                      </a:r>
                      <a:r>
                        <a:rPr lang="en-US" sz="2400" baseline="0" dirty="0" smtClean="0">
                          <a:latin typeface="Baskerville Old Face" panose="02020602080505020303" pitchFamily="18" charset="0"/>
                        </a:rPr>
                        <a:t> the </a:t>
                      </a:r>
                      <a:r>
                        <a:rPr lang="en-US" sz="2400" dirty="0" smtClean="0">
                          <a:latin typeface="Baskerville Old Face" panose="02020602080505020303" pitchFamily="18" charset="0"/>
                        </a:rPr>
                        <a:t> problem statement</a:t>
                      </a:r>
                    </a:p>
                  </a:txBody>
                  <a:tcPr/>
                </a:tc>
                <a:tc>
                  <a:txBody>
                    <a:bodyPr/>
                    <a:lstStyle/>
                    <a:p>
                      <a:r>
                        <a:rPr lang="en-US" sz="2400" dirty="0" smtClean="0">
                          <a:latin typeface="Baskerville Old Face" panose="02020602080505020303" pitchFamily="18" charset="0"/>
                        </a:rPr>
                        <a:t>November</a:t>
                      </a:r>
                      <a:r>
                        <a:rPr lang="en-US" sz="2400" baseline="0" dirty="0" smtClean="0">
                          <a:latin typeface="Baskerville Old Face" panose="02020602080505020303" pitchFamily="18" charset="0"/>
                        </a:rPr>
                        <a:t> 20</a:t>
                      </a:r>
                      <a:endParaRPr lang="en-US" sz="2400" dirty="0">
                        <a:latin typeface="Baskerville Old Face" panose="02020602080505020303" pitchFamily="18" charset="0"/>
                      </a:endParaRPr>
                    </a:p>
                  </a:txBody>
                  <a:tcPr/>
                </a:tc>
                <a:tc>
                  <a:txBody>
                    <a:bodyPr/>
                    <a:lstStyle/>
                    <a:p>
                      <a:r>
                        <a:rPr lang="en-US" sz="2400" dirty="0" smtClean="0">
                          <a:latin typeface="Baskerville Old Face" panose="02020602080505020303" pitchFamily="18" charset="0"/>
                        </a:rPr>
                        <a:t>November 27</a:t>
                      </a:r>
                      <a:endParaRPr lang="en-US" sz="2400" dirty="0">
                        <a:latin typeface="Baskerville Old Face" panose="02020602080505020303" pitchFamily="18" charset="0"/>
                      </a:endParaRPr>
                    </a:p>
                  </a:txBody>
                  <a:tcPr/>
                </a:tc>
                <a:extLst>
                  <a:ext uri="{0D108BD9-81ED-4DB2-BD59-A6C34878D82A}">
                    <a16:rowId xmlns:a16="http://schemas.microsoft.com/office/drawing/2014/main" val="3310153625"/>
                  </a:ext>
                </a:extLst>
              </a:tr>
              <a:tr h="734187">
                <a:tc>
                  <a:txBody>
                    <a:bodyPr/>
                    <a:lstStyle/>
                    <a:p>
                      <a:r>
                        <a:rPr lang="en-US" sz="2400" dirty="0" smtClean="0">
                          <a:latin typeface="Baskerville Old Face" panose="02020602080505020303" pitchFamily="18" charset="0"/>
                        </a:rPr>
                        <a:t>Background Research Work</a:t>
                      </a:r>
                      <a:endParaRPr lang="en-US" sz="2400" dirty="0">
                        <a:latin typeface="Baskerville Old Face" panose="02020602080505020303" pitchFamily="18" charset="0"/>
                      </a:endParaRPr>
                    </a:p>
                  </a:txBody>
                  <a:tcPr/>
                </a:tc>
                <a:tc>
                  <a:txBody>
                    <a:bodyPr/>
                    <a:lstStyle/>
                    <a:p>
                      <a:r>
                        <a:rPr lang="en-US" sz="2400" dirty="0" smtClean="0">
                          <a:latin typeface="Baskerville Old Face" panose="02020602080505020303" pitchFamily="18" charset="0"/>
                        </a:rPr>
                        <a:t>November 27</a:t>
                      </a:r>
                      <a:endParaRPr lang="en-US" sz="2400" dirty="0">
                        <a:latin typeface="Baskerville Old Face" panose="02020602080505020303" pitchFamily="18" charset="0"/>
                      </a:endParaRPr>
                    </a:p>
                  </a:txBody>
                  <a:tcPr/>
                </a:tc>
                <a:tc>
                  <a:txBody>
                    <a:bodyPr/>
                    <a:lstStyle/>
                    <a:p>
                      <a:r>
                        <a:rPr lang="en-US" sz="2400" dirty="0" smtClean="0">
                          <a:latin typeface="Baskerville Old Face" panose="02020602080505020303" pitchFamily="18" charset="0"/>
                        </a:rPr>
                        <a:t>December 7</a:t>
                      </a:r>
                      <a:endParaRPr lang="en-US" sz="2400" dirty="0">
                        <a:latin typeface="Baskerville Old Face" panose="02020602080505020303" pitchFamily="18" charset="0"/>
                      </a:endParaRPr>
                    </a:p>
                  </a:txBody>
                  <a:tcPr/>
                </a:tc>
                <a:extLst>
                  <a:ext uri="{0D108BD9-81ED-4DB2-BD59-A6C34878D82A}">
                    <a16:rowId xmlns:a16="http://schemas.microsoft.com/office/drawing/2014/main" val="294083996"/>
                  </a:ext>
                </a:extLst>
              </a:tr>
              <a:tr h="407882">
                <a:tc>
                  <a:txBody>
                    <a:bodyPr/>
                    <a:lstStyle/>
                    <a:p>
                      <a:r>
                        <a:rPr lang="en-US" sz="2400" dirty="0" smtClean="0">
                          <a:latin typeface="Baskerville Old Face" panose="02020602080505020303" pitchFamily="18" charset="0"/>
                        </a:rPr>
                        <a:t>Ideation  Phase</a:t>
                      </a:r>
                      <a:endParaRPr lang="en-US" sz="2400" dirty="0">
                        <a:latin typeface="Baskerville Old Face" panose="02020602080505020303" pitchFamily="18" charset="0"/>
                      </a:endParaRPr>
                    </a:p>
                  </a:txBody>
                  <a:tcPr/>
                </a:tc>
                <a:tc>
                  <a:txBody>
                    <a:bodyPr/>
                    <a:lstStyle/>
                    <a:p>
                      <a:r>
                        <a:rPr lang="en-US" sz="2400" dirty="0" smtClean="0">
                          <a:latin typeface="Baskerville Old Face" panose="02020602080505020303" pitchFamily="18" charset="0"/>
                        </a:rPr>
                        <a:t>December</a:t>
                      </a:r>
                      <a:r>
                        <a:rPr lang="en-US" sz="2400" baseline="0" dirty="0" smtClean="0">
                          <a:latin typeface="Baskerville Old Face" panose="02020602080505020303" pitchFamily="18" charset="0"/>
                        </a:rPr>
                        <a:t> 7</a:t>
                      </a:r>
                      <a:endParaRPr lang="en-US" sz="2400" dirty="0">
                        <a:latin typeface="Baskerville Old Face" panose="02020602080505020303" pitchFamily="18" charset="0"/>
                      </a:endParaRPr>
                    </a:p>
                  </a:txBody>
                  <a:tcPr/>
                </a:tc>
                <a:tc>
                  <a:txBody>
                    <a:bodyPr/>
                    <a:lstStyle/>
                    <a:p>
                      <a:r>
                        <a:rPr lang="en-US" sz="2400" dirty="0" smtClean="0">
                          <a:latin typeface="Baskerville Old Face" panose="02020602080505020303" pitchFamily="18" charset="0"/>
                        </a:rPr>
                        <a:t>December 20</a:t>
                      </a:r>
                      <a:endParaRPr lang="en-US" sz="2400" dirty="0">
                        <a:latin typeface="Baskerville Old Face" panose="02020602080505020303" pitchFamily="18" charset="0"/>
                      </a:endParaRPr>
                    </a:p>
                  </a:txBody>
                  <a:tcPr/>
                </a:tc>
                <a:extLst>
                  <a:ext uri="{0D108BD9-81ED-4DB2-BD59-A6C34878D82A}">
                    <a16:rowId xmlns:a16="http://schemas.microsoft.com/office/drawing/2014/main" val="171657641"/>
                  </a:ext>
                </a:extLst>
              </a:tr>
              <a:tr h="734187">
                <a:tc>
                  <a:txBody>
                    <a:bodyPr/>
                    <a:lstStyle/>
                    <a:p>
                      <a:r>
                        <a:rPr lang="en-US" sz="2400" dirty="0" smtClean="0">
                          <a:latin typeface="Baskerville Old Face" panose="02020602080505020303" pitchFamily="18" charset="0"/>
                        </a:rPr>
                        <a:t>Design Phase(solid works 17)</a:t>
                      </a:r>
                      <a:endParaRPr lang="en-US" sz="2400" dirty="0">
                        <a:latin typeface="Baskerville Old Face" panose="02020602080505020303" pitchFamily="18" charset="0"/>
                      </a:endParaRPr>
                    </a:p>
                  </a:txBody>
                  <a:tcPr/>
                </a:tc>
                <a:tc>
                  <a:txBody>
                    <a:bodyPr/>
                    <a:lstStyle/>
                    <a:p>
                      <a:r>
                        <a:rPr lang="en-US" sz="2400" dirty="0" smtClean="0">
                          <a:latin typeface="Baskerville Old Face" panose="02020602080505020303" pitchFamily="18" charset="0"/>
                        </a:rPr>
                        <a:t>December 21</a:t>
                      </a:r>
                      <a:endParaRPr lang="en-US" sz="2400" dirty="0">
                        <a:latin typeface="Baskerville Old Face" panose="02020602080505020303" pitchFamily="18" charset="0"/>
                      </a:endParaRPr>
                    </a:p>
                  </a:txBody>
                  <a:tcPr/>
                </a:tc>
                <a:tc>
                  <a:txBody>
                    <a:bodyPr/>
                    <a:lstStyle/>
                    <a:p>
                      <a:r>
                        <a:rPr lang="en-US" sz="2400" dirty="0" smtClean="0">
                          <a:latin typeface="Baskerville Old Face" panose="02020602080505020303" pitchFamily="18" charset="0"/>
                        </a:rPr>
                        <a:t>January 02</a:t>
                      </a:r>
                      <a:endParaRPr lang="en-US" sz="2400" dirty="0">
                        <a:latin typeface="Baskerville Old Face" panose="02020602080505020303" pitchFamily="18" charset="0"/>
                      </a:endParaRPr>
                    </a:p>
                  </a:txBody>
                  <a:tcPr/>
                </a:tc>
                <a:extLst>
                  <a:ext uri="{0D108BD9-81ED-4DB2-BD59-A6C34878D82A}">
                    <a16:rowId xmlns:a16="http://schemas.microsoft.com/office/drawing/2014/main" val="2892056838"/>
                  </a:ext>
                </a:extLst>
              </a:tr>
              <a:tr h="734187">
                <a:tc>
                  <a:txBody>
                    <a:bodyPr/>
                    <a:lstStyle/>
                    <a:p>
                      <a:r>
                        <a:rPr lang="en-US" sz="2400" dirty="0" smtClean="0">
                          <a:latin typeface="Baskerville Old Face" panose="02020602080505020303" pitchFamily="18" charset="0"/>
                        </a:rPr>
                        <a:t>Analysis Phase(</a:t>
                      </a:r>
                      <a:r>
                        <a:rPr lang="en-US" sz="2400" dirty="0" err="1" smtClean="0">
                          <a:latin typeface="Baskerville Old Face" panose="02020602080505020303" pitchFamily="18" charset="0"/>
                        </a:rPr>
                        <a:t>Ansys</a:t>
                      </a:r>
                      <a:r>
                        <a:rPr lang="en-US" sz="2400" dirty="0" smtClean="0">
                          <a:latin typeface="Baskerville Old Face" panose="02020602080505020303" pitchFamily="18" charset="0"/>
                        </a:rPr>
                        <a:t> 18.1)</a:t>
                      </a:r>
                      <a:endParaRPr lang="en-US" sz="2400" dirty="0">
                        <a:latin typeface="Baskerville Old Face" panose="02020602080505020303" pitchFamily="18" charset="0"/>
                      </a:endParaRPr>
                    </a:p>
                  </a:txBody>
                  <a:tcPr/>
                </a:tc>
                <a:tc>
                  <a:txBody>
                    <a:bodyPr/>
                    <a:lstStyle/>
                    <a:p>
                      <a:r>
                        <a:rPr lang="en-US" sz="2400" dirty="0" smtClean="0">
                          <a:latin typeface="Baskerville Old Face" panose="02020602080505020303" pitchFamily="18" charset="0"/>
                        </a:rPr>
                        <a:t>January</a:t>
                      </a:r>
                      <a:r>
                        <a:rPr lang="en-US" sz="2400" baseline="0" dirty="0" smtClean="0">
                          <a:latin typeface="Baskerville Old Face" panose="02020602080505020303" pitchFamily="18" charset="0"/>
                        </a:rPr>
                        <a:t> 04</a:t>
                      </a:r>
                      <a:endParaRPr lang="en-US" sz="2400" dirty="0">
                        <a:latin typeface="Baskerville Old Face" panose="02020602080505020303" pitchFamily="18" charset="0"/>
                      </a:endParaRPr>
                    </a:p>
                  </a:txBody>
                  <a:tcPr/>
                </a:tc>
                <a:tc>
                  <a:txBody>
                    <a:bodyPr/>
                    <a:lstStyle/>
                    <a:p>
                      <a:r>
                        <a:rPr lang="en-US" sz="2400" dirty="0" smtClean="0">
                          <a:latin typeface="Baskerville Old Face" panose="02020602080505020303" pitchFamily="18" charset="0"/>
                        </a:rPr>
                        <a:t>January 18</a:t>
                      </a:r>
                    </a:p>
                  </a:txBody>
                  <a:tcPr/>
                </a:tc>
                <a:extLst>
                  <a:ext uri="{0D108BD9-81ED-4DB2-BD59-A6C34878D82A}">
                    <a16:rowId xmlns:a16="http://schemas.microsoft.com/office/drawing/2014/main" val="1565435536"/>
                  </a:ext>
                </a:extLst>
              </a:tr>
              <a:tr h="407882">
                <a:tc>
                  <a:txBody>
                    <a:bodyPr/>
                    <a:lstStyle/>
                    <a:p>
                      <a:r>
                        <a:rPr lang="en-US" sz="2400" dirty="0" smtClean="0">
                          <a:latin typeface="Baskerville Old Face" panose="02020602080505020303" pitchFamily="18" charset="0"/>
                        </a:rPr>
                        <a:t>Fabrication process</a:t>
                      </a:r>
                      <a:endParaRPr lang="en-US" sz="2400" dirty="0">
                        <a:latin typeface="Baskerville Old Face" panose="02020602080505020303" pitchFamily="18" charset="0"/>
                      </a:endParaRPr>
                    </a:p>
                  </a:txBody>
                  <a:tcPr/>
                </a:tc>
                <a:tc>
                  <a:txBody>
                    <a:bodyPr/>
                    <a:lstStyle/>
                    <a:p>
                      <a:r>
                        <a:rPr lang="en-US" sz="2400" dirty="0" smtClean="0">
                          <a:latin typeface="Baskerville Old Face" panose="02020602080505020303" pitchFamily="18" charset="0"/>
                        </a:rPr>
                        <a:t>January 22</a:t>
                      </a:r>
                      <a:endParaRPr lang="en-US" sz="2400" dirty="0">
                        <a:latin typeface="Baskerville Old Face" panose="02020602080505020303" pitchFamily="18" charset="0"/>
                      </a:endParaRPr>
                    </a:p>
                  </a:txBody>
                  <a:tcPr/>
                </a:tc>
                <a:tc>
                  <a:txBody>
                    <a:bodyPr/>
                    <a:lstStyle/>
                    <a:p>
                      <a:r>
                        <a:rPr lang="en-US" sz="2400" dirty="0" smtClean="0">
                          <a:latin typeface="Baskerville Old Face" panose="02020602080505020303" pitchFamily="18" charset="0"/>
                        </a:rPr>
                        <a:t>February 15</a:t>
                      </a:r>
                      <a:endParaRPr lang="en-US" sz="2400" dirty="0">
                        <a:latin typeface="Baskerville Old Face" panose="02020602080505020303" pitchFamily="18" charset="0"/>
                      </a:endParaRPr>
                    </a:p>
                  </a:txBody>
                  <a:tcPr/>
                </a:tc>
                <a:extLst>
                  <a:ext uri="{0D108BD9-81ED-4DB2-BD59-A6C34878D82A}">
                    <a16:rowId xmlns:a16="http://schemas.microsoft.com/office/drawing/2014/main" val="3447494912"/>
                  </a:ext>
                </a:extLst>
              </a:tr>
              <a:tr h="407882">
                <a:tc>
                  <a:txBody>
                    <a:bodyPr/>
                    <a:lstStyle/>
                    <a:p>
                      <a:r>
                        <a:rPr lang="en-US" sz="2400" dirty="0" smtClean="0">
                          <a:latin typeface="Baskerville Old Face" panose="02020602080505020303" pitchFamily="18" charset="0"/>
                        </a:rPr>
                        <a:t>Project Completion</a:t>
                      </a:r>
                      <a:endParaRPr lang="en-US" sz="2400" dirty="0">
                        <a:latin typeface="Baskerville Old Face" panose="02020602080505020303" pitchFamily="18" charset="0"/>
                      </a:endParaRPr>
                    </a:p>
                  </a:txBody>
                  <a:tcPr/>
                </a:tc>
                <a:tc>
                  <a:txBody>
                    <a:bodyPr/>
                    <a:lstStyle/>
                    <a:p>
                      <a:endParaRPr lang="en-US" sz="2400">
                        <a:latin typeface="Baskerville Old Face" panose="02020602080505020303" pitchFamily="18" charset="0"/>
                      </a:endParaRPr>
                    </a:p>
                  </a:txBody>
                  <a:tcPr/>
                </a:tc>
                <a:tc>
                  <a:txBody>
                    <a:bodyPr/>
                    <a:lstStyle/>
                    <a:p>
                      <a:r>
                        <a:rPr lang="en-US" sz="2400" dirty="0" smtClean="0">
                          <a:latin typeface="Baskerville Old Face" panose="02020602080505020303" pitchFamily="18" charset="0"/>
                        </a:rPr>
                        <a:t>February 22 tentatively</a:t>
                      </a:r>
                      <a:endParaRPr lang="en-US" sz="2400" dirty="0">
                        <a:latin typeface="Baskerville Old Face" panose="02020602080505020303" pitchFamily="18" charset="0"/>
                      </a:endParaRPr>
                    </a:p>
                  </a:txBody>
                  <a:tcPr/>
                </a:tc>
                <a:extLst>
                  <a:ext uri="{0D108BD9-81ED-4DB2-BD59-A6C34878D82A}">
                    <a16:rowId xmlns:a16="http://schemas.microsoft.com/office/drawing/2014/main" val="2330425425"/>
                  </a:ext>
                </a:extLst>
              </a:tr>
            </a:tbl>
          </a:graphicData>
        </a:graphic>
      </p:graphicFrame>
    </p:spTree>
    <p:extLst>
      <p:ext uri="{BB962C8B-B14F-4D97-AF65-F5344CB8AC3E}">
        <p14:creationId xmlns:p14="http://schemas.microsoft.com/office/powerpoint/2010/main" val="28958025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70242" y="893575"/>
            <a:ext cx="10642527" cy="805388"/>
          </a:xfrm>
        </p:spPr>
        <p:txBody>
          <a:bodyPr/>
          <a:lstStyle/>
          <a:p>
            <a:pPr algn="ctr"/>
            <a:r>
              <a:rPr lang="en-IN" sz="4400" dirty="0" smtClean="0">
                <a:latin typeface="Baskerville Old Face" panose="02020602080505020303" pitchFamily="18" charset="0"/>
              </a:rPr>
              <a:t>MOTIVATION</a:t>
            </a:r>
            <a:endParaRPr lang="en-IN" sz="4400" dirty="0">
              <a:latin typeface="Baskerville Old Face" panose="02020602080505020303" pitchFamily="18" charset="0"/>
            </a:endParaRPr>
          </a:p>
        </p:txBody>
      </p:sp>
      <p:sp>
        <p:nvSpPr>
          <p:cNvPr id="5" name="Content Placeholder 4"/>
          <p:cNvSpPr>
            <a:spLocks noGrp="1"/>
          </p:cNvSpPr>
          <p:nvPr>
            <p:ph idx="1"/>
          </p:nvPr>
        </p:nvSpPr>
        <p:spPr>
          <a:xfrm>
            <a:off x="770242" y="2293849"/>
            <a:ext cx="10554574" cy="3636511"/>
          </a:xfrm>
        </p:spPr>
        <p:txBody>
          <a:bodyPr>
            <a:normAutofit lnSpcReduction="10000"/>
          </a:bodyPr>
          <a:lstStyle/>
          <a:p>
            <a:pPr marL="0" indent="0">
              <a:buNone/>
            </a:pPr>
            <a:endParaRPr lang="en-IN" dirty="0" smtClean="0"/>
          </a:p>
          <a:p>
            <a:pPr marL="0" indent="0">
              <a:lnSpc>
                <a:spcPct val="150000"/>
              </a:lnSpc>
              <a:buNone/>
            </a:pPr>
            <a:r>
              <a:rPr lang="en-IN" sz="2400" dirty="0">
                <a:latin typeface="Baskerville Old Face" panose="02020602080505020303" pitchFamily="18" charset="0"/>
              </a:rPr>
              <a:t>As agriculture is the backbone of this nation, it is imperative for us to give more importance to farmers’ needs. Small scale farmers , who can’t afford enough money to buy large scale seed sowing machines face difficulties in regulating the seeds to be sowed at a particular depth and distance for various crops at different times of the year.</a:t>
            </a:r>
            <a:r>
              <a:rPr lang="en-IN" dirty="0" smtClean="0"/>
              <a:t/>
            </a:r>
            <a:br>
              <a:rPr lang="en-IN" dirty="0" smtClean="0"/>
            </a:br>
            <a:endParaRPr lang="en-IN" dirty="0" smtClean="0"/>
          </a:p>
          <a:p>
            <a:pPr>
              <a:buNone/>
            </a:pPr>
            <a:endParaRPr lang="en-IN" dirty="0"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110" y="882594"/>
            <a:ext cx="10563014" cy="900803"/>
          </a:xfrm>
        </p:spPr>
        <p:txBody>
          <a:bodyPr/>
          <a:lstStyle/>
          <a:p>
            <a:pPr algn="ctr"/>
            <a:r>
              <a:rPr lang="en-IN" sz="4400" dirty="0" smtClean="0">
                <a:latin typeface="Baskerville Old Face" panose="02020602080505020303" pitchFamily="18" charset="0"/>
              </a:rPr>
              <a:t>PROJECT OBJECTIVE</a:t>
            </a:r>
            <a:endParaRPr lang="en-IN" sz="4400" dirty="0">
              <a:latin typeface="Baskerville Old Face" panose="02020602080505020303" pitchFamily="18" charset="0"/>
            </a:endParaRPr>
          </a:p>
        </p:txBody>
      </p:sp>
      <p:sp>
        <p:nvSpPr>
          <p:cNvPr id="5" name="TextBox 4"/>
          <p:cNvSpPr txBox="1"/>
          <p:nvPr/>
        </p:nvSpPr>
        <p:spPr>
          <a:xfrm>
            <a:off x="596673" y="2056686"/>
            <a:ext cx="11234057" cy="4801314"/>
          </a:xfrm>
          <a:prstGeom prst="rect">
            <a:avLst/>
          </a:prstGeom>
          <a:noFill/>
        </p:spPr>
        <p:txBody>
          <a:bodyPr wrap="square" rtlCol="0">
            <a:spAutoFit/>
          </a:bodyPr>
          <a:lstStyle/>
          <a:p>
            <a:pPr>
              <a:lnSpc>
                <a:spcPct val="200000"/>
              </a:lnSpc>
              <a:buClr>
                <a:schemeClr val="accent1"/>
              </a:buClr>
            </a:pPr>
            <a:r>
              <a:rPr lang="en-IN" sz="2400" dirty="0">
                <a:latin typeface="Baskerville Old Face" panose="02020602080505020303" pitchFamily="18" charset="0"/>
              </a:rPr>
              <a:t>The main aim of this seed sowing machine is to </a:t>
            </a:r>
          </a:p>
          <a:p>
            <a:pPr marL="457200" indent="-457200">
              <a:lnSpc>
                <a:spcPct val="200000"/>
              </a:lnSpc>
              <a:buClr>
                <a:schemeClr val="accent1"/>
              </a:buClr>
              <a:buFont typeface="Courier New" panose="02070309020205020404" pitchFamily="49" charset="0"/>
              <a:buChar char="o"/>
            </a:pPr>
            <a:r>
              <a:rPr lang="en-IN" sz="2400" dirty="0">
                <a:latin typeface="Baskerville Old Face" panose="02020602080505020303" pitchFamily="18" charset="0"/>
              </a:rPr>
              <a:t>Help regulate small scale farmers in sowing seeds of different sizes and quantities at desired positions and particular depths mechanically .</a:t>
            </a:r>
          </a:p>
          <a:p>
            <a:pPr marL="457200" indent="-457200">
              <a:lnSpc>
                <a:spcPct val="200000"/>
              </a:lnSpc>
              <a:buClr>
                <a:schemeClr val="accent1"/>
              </a:buClr>
              <a:buFont typeface="Courier New" panose="02070309020205020404" pitchFamily="49" charset="0"/>
              <a:buChar char="o"/>
            </a:pPr>
            <a:r>
              <a:rPr lang="en-IN" sz="2400" dirty="0">
                <a:latin typeface="Baskerville Old Face" panose="02020602080505020303" pitchFamily="18" charset="0"/>
              </a:rPr>
              <a:t>Reduce the dependence on large machines or bullocks, used especially in horticulture.</a:t>
            </a:r>
          </a:p>
          <a:p>
            <a:pPr marL="457200" indent="-457200">
              <a:lnSpc>
                <a:spcPct val="200000"/>
              </a:lnSpc>
              <a:buClr>
                <a:schemeClr val="accent1"/>
              </a:buClr>
              <a:buFont typeface="Courier New" panose="02070309020205020404" pitchFamily="49" charset="0"/>
              <a:buChar char="o"/>
            </a:pPr>
            <a:r>
              <a:rPr lang="en-IN" sz="2400" dirty="0">
                <a:latin typeface="Baskerville Old Face" panose="02020602080505020303" pitchFamily="18" charset="0"/>
              </a:rPr>
              <a:t>Removal of residual weeds in the farming area.</a:t>
            </a:r>
          </a:p>
          <a:p>
            <a:pPr marL="457200" indent="-457200">
              <a:lnSpc>
                <a:spcPct val="200000"/>
              </a:lnSpc>
              <a:buClr>
                <a:schemeClr val="accent1"/>
              </a:buClr>
              <a:buFont typeface="Courier New" panose="02070309020205020404" pitchFamily="49" charset="0"/>
              <a:buChar char="o"/>
            </a:pPr>
            <a:r>
              <a:rPr lang="en-IN" sz="2400" dirty="0">
                <a:latin typeface="Baskerville Old Face" panose="02020602080505020303" pitchFamily="18" charset="0"/>
              </a:rPr>
              <a:t> Must provide an efficient and cost effective solution.</a:t>
            </a:r>
          </a:p>
          <a:p>
            <a:endParaRPr lang="en-IN" dirty="0" smtClean="0"/>
          </a:p>
        </p:txBody>
      </p:sp>
    </p:spTree>
    <p:extLst>
      <p:ext uri="{BB962C8B-B14F-4D97-AF65-F5344CB8AC3E}">
        <p14:creationId xmlns:p14="http://schemas.microsoft.com/office/powerpoint/2010/main" val="37088339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3610" y="741387"/>
            <a:ext cx="10571998" cy="970450"/>
          </a:xfrm>
        </p:spPr>
        <p:txBody>
          <a:bodyPr/>
          <a:lstStyle/>
          <a:p>
            <a:pPr algn="ctr"/>
            <a:r>
              <a:rPr lang="en-IN" sz="4400" dirty="0" smtClean="0">
                <a:latin typeface="Baskerville Old Face" panose="02020602080505020303" pitchFamily="18" charset="0"/>
              </a:rPr>
              <a:t>PRODUCTS IN MARKET</a:t>
            </a:r>
            <a:endParaRPr lang="en-IN" sz="4400" dirty="0">
              <a:latin typeface="Baskerville Old Face" panose="02020602080505020303" pitchFamily="18" charset="0"/>
            </a:endParaRPr>
          </a:p>
        </p:txBody>
      </p:sp>
      <p:pic>
        <p:nvPicPr>
          <p:cNvPr id="1026" name="Picture 2" descr="Image result for seed sower mach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610" y="2864739"/>
            <a:ext cx="4721225" cy="295666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mage result for seed sowing machin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4914" y="2864739"/>
            <a:ext cx="4495938" cy="29671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73610" y="6156959"/>
            <a:ext cx="10417242" cy="461665"/>
          </a:xfrm>
          <a:prstGeom prst="rect">
            <a:avLst/>
          </a:prstGeom>
          <a:noFill/>
        </p:spPr>
        <p:txBody>
          <a:bodyPr wrap="square" rtlCol="0">
            <a:spAutoFit/>
          </a:bodyPr>
          <a:lstStyle/>
          <a:p>
            <a:pPr algn="ctr"/>
            <a:r>
              <a:rPr lang="en-IN" sz="2400" dirty="0" smtClean="0">
                <a:latin typeface="Baskerville Old Face" panose="02020602080505020303" pitchFamily="18" charset="0"/>
              </a:rPr>
              <a:t>a) Machine 1									 b) Machine 2</a:t>
            </a:r>
            <a:endParaRPr lang="en-IN" sz="2400" dirty="0">
              <a:latin typeface="Baskerville Old Face" panose="02020602080505020303" pitchFamily="18" charset="0"/>
            </a:endParaRPr>
          </a:p>
        </p:txBody>
      </p:sp>
    </p:spTree>
    <p:extLst>
      <p:ext uri="{BB962C8B-B14F-4D97-AF65-F5344CB8AC3E}">
        <p14:creationId xmlns:p14="http://schemas.microsoft.com/office/powerpoint/2010/main" val="16864791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3064" y="757668"/>
            <a:ext cx="10571998" cy="970450"/>
          </a:xfrm>
        </p:spPr>
        <p:txBody>
          <a:bodyPr/>
          <a:lstStyle/>
          <a:p>
            <a:pPr algn="ctr"/>
            <a:r>
              <a:rPr lang="en-IN" sz="4400" dirty="0" smtClean="0">
                <a:latin typeface="Baskerville Old Face" panose="02020602080505020303" pitchFamily="18" charset="0"/>
              </a:rPr>
              <a:t>LIMITATIONS</a:t>
            </a:r>
            <a:r>
              <a:rPr lang="en-IN" sz="4200" dirty="0" smtClean="0">
                <a:latin typeface="Baskerville Old Face" panose="02020602080505020303" pitchFamily="18" charset="0"/>
              </a:rPr>
              <a:t> IN EXISTING MACHINES</a:t>
            </a:r>
            <a:endParaRPr lang="en-IN" sz="4200" dirty="0">
              <a:latin typeface="Baskerville Old Face" panose="02020602080505020303" pitchFamily="18" charset="0"/>
            </a:endParaRPr>
          </a:p>
        </p:txBody>
      </p:sp>
      <p:sp>
        <p:nvSpPr>
          <p:cNvPr id="3" name="TextBox 2"/>
          <p:cNvSpPr txBox="1"/>
          <p:nvPr/>
        </p:nvSpPr>
        <p:spPr>
          <a:xfrm>
            <a:off x="452846" y="2190774"/>
            <a:ext cx="11312434" cy="6186309"/>
          </a:xfrm>
          <a:prstGeom prst="rect">
            <a:avLst/>
          </a:prstGeom>
          <a:noFill/>
        </p:spPr>
        <p:txBody>
          <a:bodyPr wrap="square" rtlCol="0">
            <a:spAutoFit/>
          </a:bodyPr>
          <a:lstStyle/>
          <a:p>
            <a:pPr marL="285750" indent="-285750">
              <a:lnSpc>
                <a:spcPct val="150000"/>
              </a:lnSpc>
            </a:pPr>
            <a:r>
              <a:rPr lang="en-IN" sz="2400" dirty="0" smtClean="0">
                <a:latin typeface="Baskerville Old Face" panose="02020602080505020303" pitchFamily="18" charset="0"/>
              </a:rPr>
              <a:t> </a:t>
            </a:r>
            <a:r>
              <a:rPr lang="en-IN" sz="2400" dirty="0">
                <a:latin typeface="Baskerville Old Face" panose="02020602080505020303" pitchFamily="18" charset="0"/>
              </a:rPr>
              <a:t> Machine 1 – </a:t>
            </a:r>
          </a:p>
          <a:p>
            <a:pPr marL="342900" indent="-342900">
              <a:lnSpc>
                <a:spcPct val="150000"/>
              </a:lnSpc>
              <a:buFont typeface="Arial" panose="020B0604020202020204" pitchFamily="34" charset="0"/>
              <a:buChar char="•"/>
            </a:pPr>
            <a:r>
              <a:rPr lang="en-IN" sz="2400" dirty="0">
                <a:latin typeface="Baskerville Old Face" panose="02020602080505020303" pitchFamily="18" charset="0"/>
              </a:rPr>
              <a:t>Too expensive to be bought by small scale farmers.</a:t>
            </a:r>
          </a:p>
          <a:p>
            <a:pPr marL="342900" indent="-342900">
              <a:lnSpc>
                <a:spcPct val="150000"/>
              </a:lnSpc>
              <a:buFont typeface="Arial" panose="020B0604020202020204" pitchFamily="34" charset="0"/>
              <a:buChar char="•"/>
            </a:pPr>
            <a:r>
              <a:rPr lang="en-IN" sz="2400" dirty="0">
                <a:latin typeface="Baskerville Old Face" panose="02020602080505020303" pitchFamily="18" charset="0"/>
              </a:rPr>
              <a:t>As the land plot is small, there is no necessity to use this machine .</a:t>
            </a:r>
          </a:p>
          <a:p>
            <a:pPr marL="285750" indent="-285750">
              <a:lnSpc>
                <a:spcPct val="150000"/>
              </a:lnSpc>
            </a:pPr>
            <a:r>
              <a:rPr lang="en-IN" sz="2400" dirty="0">
                <a:latin typeface="Baskerville Old Face" panose="02020602080505020303" pitchFamily="18" charset="0"/>
              </a:rPr>
              <a:t>Machine 2-</a:t>
            </a:r>
          </a:p>
          <a:p>
            <a:pPr marL="342900" indent="-342900">
              <a:lnSpc>
                <a:spcPct val="150000"/>
              </a:lnSpc>
              <a:buFont typeface="Arial" panose="020B0604020202020204" pitchFamily="34" charset="0"/>
              <a:buChar char="•"/>
            </a:pPr>
            <a:r>
              <a:rPr lang="en-IN" sz="2400" dirty="0">
                <a:latin typeface="Baskerville Old Face" panose="02020602080505020303" pitchFamily="18" charset="0"/>
              </a:rPr>
              <a:t>Has a complex mechanism which makes it harder for the farmer to use the machine manually .</a:t>
            </a:r>
          </a:p>
          <a:p>
            <a:pPr marL="342900" indent="-342900">
              <a:lnSpc>
                <a:spcPct val="150000"/>
              </a:lnSpc>
              <a:buFont typeface="Arial" panose="020B0604020202020204" pitchFamily="34" charset="0"/>
              <a:buChar char="•"/>
            </a:pPr>
            <a:r>
              <a:rPr lang="en-IN" sz="2400" dirty="0">
                <a:latin typeface="Baskerville Old Face" panose="02020602080505020303" pitchFamily="18" charset="0"/>
              </a:rPr>
              <a:t>There is no option to change either the depth of sowing seed or the distance between them.</a:t>
            </a:r>
          </a:p>
          <a:p>
            <a:pPr marL="285750" indent="-285750">
              <a:lnSpc>
                <a:spcPct val="150000"/>
              </a:lnSpc>
            </a:pPr>
            <a:r>
              <a:rPr lang="en-IN" sz="2400" dirty="0" smtClean="0"/>
              <a:t>          </a:t>
            </a:r>
            <a:endParaRPr lang="en-IN" sz="2400" dirty="0" smtClean="0"/>
          </a:p>
          <a:p>
            <a:pPr marL="285750" indent="-285750">
              <a:lnSpc>
                <a:spcPct val="150000"/>
              </a:lnSpc>
            </a:pPr>
            <a:endParaRPr lang="en-IN" sz="2400" dirty="0" smtClean="0"/>
          </a:p>
          <a:p>
            <a:pPr marL="285750" indent="-285750">
              <a:lnSpc>
                <a:spcPct val="150000"/>
              </a:lnSpc>
            </a:pPr>
            <a:endParaRPr lang="en-IN" sz="2400" dirty="0"/>
          </a:p>
        </p:txBody>
      </p:sp>
    </p:spTree>
    <p:extLst>
      <p:ext uri="{BB962C8B-B14F-4D97-AF65-F5344CB8AC3E}">
        <p14:creationId xmlns:p14="http://schemas.microsoft.com/office/powerpoint/2010/main" val="18761295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001" y="701630"/>
            <a:ext cx="10571998" cy="970450"/>
          </a:xfrm>
        </p:spPr>
        <p:txBody>
          <a:bodyPr/>
          <a:lstStyle/>
          <a:p>
            <a:pPr algn="ctr"/>
            <a:r>
              <a:rPr lang="en-IN" sz="4400" dirty="0" smtClean="0">
                <a:latin typeface="Baskerville Old Face" panose="02020602080505020303" pitchFamily="18" charset="0"/>
              </a:rPr>
              <a:t>DESIGN OF OUR MODEL</a:t>
            </a:r>
            <a:endParaRPr lang="en-IN" sz="4400" dirty="0">
              <a:latin typeface="Baskerville Old Face" panose="02020602080505020303"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285" y="2616810"/>
            <a:ext cx="3743124" cy="353590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4457" y="2616810"/>
            <a:ext cx="3617664" cy="353590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1169" y="2616810"/>
            <a:ext cx="3625714" cy="3535909"/>
          </a:xfrm>
          <a:prstGeom prst="rect">
            <a:avLst/>
          </a:prstGeom>
        </p:spPr>
      </p:pic>
    </p:spTree>
    <p:extLst>
      <p:ext uri="{BB962C8B-B14F-4D97-AF65-F5344CB8AC3E}">
        <p14:creationId xmlns:p14="http://schemas.microsoft.com/office/powerpoint/2010/main" val="20477449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583" y="656193"/>
            <a:ext cx="10571998" cy="970450"/>
          </a:xfrm>
        </p:spPr>
        <p:txBody>
          <a:bodyPr/>
          <a:lstStyle/>
          <a:p>
            <a:pPr algn="ctr"/>
            <a:r>
              <a:rPr lang="en-IN" sz="4400" dirty="0" smtClean="0">
                <a:latin typeface="Baskerville Old Face" panose="02020602080505020303" pitchFamily="18" charset="0"/>
              </a:rPr>
              <a:t>PARTS OF MODEL</a:t>
            </a:r>
            <a:endParaRPr lang="en-IN" sz="4400" dirty="0">
              <a:latin typeface="Baskerville Old Face" panose="02020602080505020303" pitchFamily="18" charset="0"/>
            </a:endParaRPr>
          </a:p>
        </p:txBody>
      </p:sp>
      <p:pic>
        <p:nvPicPr>
          <p:cNvPr id="4" name="Picture 3"/>
          <p:cNvPicPr>
            <a:picLocks noChangeAspect="1"/>
          </p:cNvPicPr>
          <p:nvPr/>
        </p:nvPicPr>
        <p:blipFill>
          <a:blip r:embed="rId2"/>
          <a:stretch>
            <a:fillRect/>
          </a:stretch>
        </p:blipFill>
        <p:spPr>
          <a:xfrm>
            <a:off x="600995" y="2630942"/>
            <a:ext cx="2431986" cy="3203562"/>
          </a:xfrm>
          <a:prstGeom prst="rect">
            <a:avLst/>
          </a:prstGeom>
        </p:spPr>
      </p:pic>
      <p:pic>
        <p:nvPicPr>
          <p:cNvPr id="5" name="Picture 4"/>
          <p:cNvPicPr>
            <a:picLocks noChangeAspect="1"/>
          </p:cNvPicPr>
          <p:nvPr/>
        </p:nvPicPr>
        <p:blipFill>
          <a:blip r:embed="rId3"/>
          <a:stretch>
            <a:fillRect/>
          </a:stretch>
        </p:blipFill>
        <p:spPr>
          <a:xfrm>
            <a:off x="3670024" y="2630942"/>
            <a:ext cx="2337707" cy="3203562"/>
          </a:xfrm>
          <a:prstGeom prst="rect">
            <a:avLst/>
          </a:prstGeom>
        </p:spPr>
      </p:pic>
      <p:pic>
        <p:nvPicPr>
          <p:cNvPr id="6" name="Picture 5"/>
          <p:cNvPicPr>
            <a:picLocks noChangeAspect="1"/>
          </p:cNvPicPr>
          <p:nvPr/>
        </p:nvPicPr>
        <p:blipFill>
          <a:blip r:embed="rId4"/>
          <a:stretch>
            <a:fillRect/>
          </a:stretch>
        </p:blipFill>
        <p:spPr>
          <a:xfrm>
            <a:off x="6535327" y="2630942"/>
            <a:ext cx="2354988" cy="3203562"/>
          </a:xfrm>
          <a:prstGeom prst="rect">
            <a:avLst/>
          </a:prstGeom>
        </p:spPr>
      </p:pic>
      <p:pic>
        <p:nvPicPr>
          <p:cNvPr id="7" name="Picture 6"/>
          <p:cNvPicPr>
            <a:picLocks noChangeAspect="1"/>
          </p:cNvPicPr>
          <p:nvPr/>
        </p:nvPicPr>
        <p:blipFill>
          <a:blip r:embed="rId5"/>
          <a:stretch>
            <a:fillRect/>
          </a:stretch>
        </p:blipFill>
        <p:spPr>
          <a:xfrm>
            <a:off x="9417912" y="2630942"/>
            <a:ext cx="2225448" cy="3203562"/>
          </a:xfrm>
          <a:prstGeom prst="rect">
            <a:avLst/>
          </a:prstGeom>
        </p:spPr>
      </p:pic>
    </p:spTree>
    <p:extLst>
      <p:ext uri="{BB962C8B-B14F-4D97-AF65-F5344CB8AC3E}">
        <p14:creationId xmlns:p14="http://schemas.microsoft.com/office/powerpoint/2010/main" val="31368152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3543" y="630068"/>
            <a:ext cx="10571998" cy="970450"/>
          </a:xfrm>
        </p:spPr>
        <p:txBody>
          <a:bodyPr/>
          <a:lstStyle/>
          <a:p>
            <a:pPr algn="ctr"/>
            <a:r>
              <a:rPr lang="en-IN" sz="4400" dirty="0" smtClean="0">
                <a:latin typeface="Baskerville Old Face" panose="02020602080505020303" pitchFamily="18" charset="0"/>
              </a:rPr>
              <a:t>PARTS OF MODEL</a:t>
            </a:r>
            <a:endParaRPr lang="en-IN" sz="4400" dirty="0">
              <a:latin typeface="Baskerville Old Face" panose="02020602080505020303" pitchFamily="18" charset="0"/>
            </a:endParaRPr>
          </a:p>
        </p:txBody>
      </p:sp>
      <p:pic>
        <p:nvPicPr>
          <p:cNvPr id="3" name="Picture 2"/>
          <p:cNvPicPr>
            <a:picLocks noChangeAspect="1"/>
          </p:cNvPicPr>
          <p:nvPr/>
        </p:nvPicPr>
        <p:blipFill>
          <a:blip r:embed="rId2"/>
          <a:stretch>
            <a:fillRect/>
          </a:stretch>
        </p:blipFill>
        <p:spPr>
          <a:xfrm>
            <a:off x="476332" y="2640463"/>
            <a:ext cx="2585493" cy="3316197"/>
          </a:xfrm>
          <a:prstGeom prst="rect">
            <a:avLst/>
          </a:prstGeom>
        </p:spPr>
      </p:pic>
      <p:pic>
        <p:nvPicPr>
          <p:cNvPr id="4" name="Picture 3"/>
          <p:cNvPicPr>
            <a:picLocks noChangeAspect="1"/>
          </p:cNvPicPr>
          <p:nvPr/>
        </p:nvPicPr>
        <p:blipFill>
          <a:blip r:embed="rId3"/>
          <a:stretch>
            <a:fillRect/>
          </a:stretch>
        </p:blipFill>
        <p:spPr>
          <a:xfrm>
            <a:off x="3450730" y="2640463"/>
            <a:ext cx="2540458" cy="3316197"/>
          </a:xfrm>
          <a:prstGeom prst="rect">
            <a:avLst/>
          </a:prstGeom>
        </p:spPr>
      </p:pic>
      <p:pic>
        <p:nvPicPr>
          <p:cNvPr id="5" name="Picture 4"/>
          <p:cNvPicPr>
            <a:picLocks noChangeAspect="1"/>
          </p:cNvPicPr>
          <p:nvPr/>
        </p:nvPicPr>
        <p:blipFill>
          <a:blip r:embed="rId4"/>
          <a:stretch>
            <a:fillRect/>
          </a:stretch>
        </p:blipFill>
        <p:spPr>
          <a:xfrm>
            <a:off x="6380093" y="2640463"/>
            <a:ext cx="2439626" cy="3316197"/>
          </a:xfrm>
          <a:prstGeom prst="rect">
            <a:avLst/>
          </a:prstGeom>
        </p:spPr>
      </p:pic>
      <p:pic>
        <p:nvPicPr>
          <p:cNvPr id="6" name="Picture 5"/>
          <p:cNvPicPr>
            <a:picLocks noChangeAspect="1"/>
          </p:cNvPicPr>
          <p:nvPr/>
        </p:nvPicPr>
        <p:blipFill>
          <a:blip r:embed="rId5"/>
          <a:stretch>
            <a:fillRect/>
          </a:stretch>
        </p:blipFill>
        <p:spPr>
          <a:xfrm>
            <a:off x="9208624" y="2640463"/>
            <a:ext cx="2539239" cy="3316197"/>
          </a:xfrm>
          <a:prstGeom prst="rect">
            <a:avLst/>
          </a:prstGeom>
        </p:spPr>
      </p:pic>
    </p:spTree>
    <p:extLst>
      <p:ext uri="{BB962C8B-B14F-4D97-AF65-F5344CB8AC3E}">
        <p14:creationId xmlns:p14="http://schemas.microsoft.com/office/powerpoint/2010/main" val="19249127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2286" y="630068"/>
            <a:ext cx="10571998" cy="970450"/>
          </a:xfrm>
        </p:spPr>
        <p:txBody>
          <a:bodyPr/>
          <a:lstStyle/>
          <a:p>
            <a:pPr algn="ctr"/>
            <a:r>
              <a:rPr lang="en-IN" sz="4400" dirty="0" smtClean="0">
                <a:latin typeface="Baskerville Old Face" panose="02020602080505020303" pitchFamily="18" charset="0"/>
              </a:rPr>
              <a:t>HOW DOES IT WORK</a:t>
            </a:r>
            <a:endParaRPr lang="en-IN" sz="4400" dirty="0">
              <a:latin typeface="Baskerville Old Face" panose="02020602080505020303" pitchFamily="18" charset="0"/>
            </a:endParaRPr>
          </a:p>
        </p:txBody>
      </p:sp>
      <p:sp>
        <p:nvSpPr>
          <p:cNvPr id="3" name="Content Placeholder 2"/>
          <p:cNvSpPr>
            <a:spLocks noGrp="1"/>
          </p:cNvSpPr>
          <p:nvPr>
            <p:ph idx="1"/>
          </p:nvPr>
        </p:nvSpPr>
        <p:spPr>
          <a:xfrm>
            <a:off x="288897" y="2361624"/>
            <a:ext cx="11616856" cy="4401150"/>
          </a:xfrm>
        </p:spPr>
        <p:txBody>
          <a:bodyPr>
            <a:normAutofit fontScale="92500" lnSpcReduction="10000"/>
          </a:bodyPr>
          <a:lstStyle/>
          <a:p>
            <a:pPr>
              <a:buFont typeface="Courier New" panose="02070309020205020404" pitchFamily="49" charset="0"/>
              <a:buChar char="o"/>
            </a:pPr>
            <a:r>
              <a:rPr lang="en-IN" sz="2400" dirty="0">
                <a:latin typeface="Baskerville Old Face" panose="02020602080505020303" pitchFamily="18" charset="0"/>
              </a:rPr>
              <a:t>The farmer manually pushes the machine along at a constant pace.</a:t>
            </a:r>
          </a:p>
          <a:p>
            <a:pPr>
              <a:buFont typeface="Courier New" panose="02070309020205020404" pitchFamily="49" charset="0"/>
              <a:buChar char="o"/>
            </a:pPr>
            <a:r>
              <a:rPr lang="en-IN" sz="2400" dirty="0">
                <a:latin typeface="Baskerville Old Face" panose="02020602080505020303" pitchFamily="18" charset="0"/>
              </a:rPr>
              <a:t>Power is transferred from wheel axle to power a simple slider crank mechanism, using sprockets and chains, which has a digger instead of the slider to dig holes on the ground at regular intervals.</a:t>
            </a:r>
          </a:p>
          <a:p>
            <a:pPr>
              <a:buFont typeface="Courier New" panose="02070309020205020404" pitchFamily="49" charset="0"/>
              <a:buChar char="o"/>
            </a:pPr>
            <a:r>
              <a:rPr lang="en-IN" sz="2400" dirty="0">
                <a:latin typeface="Baskerville Old Face" panose="02020602080505020303" pitchFamily="18" charset="0"/>
              </a:rPr>
              <a:t>Gears are provide to alter the distance between consecutively dug holes.</a:t>
            </a:r>
          </a:p>
          <a:p>
            <a:pPr>
              <a:buFont typeface="Courier New" panose="02070309020205020404" pitchFamily="49" charset="0"/>
              <a:buChar char="o"/>
            </a:pPr>
            <a:r>
              <a:rPr lang="en-IN" sz="2400" dirty="0">
                <a:latin typeface="Baskerville Old Face" panose="02020602080505020303" pitchFamily="18" charset="0"/>
              </a:rPr>
              <a:t>This slider is also extended to control a valve that controls the opening of the guide vane that holds the seeds to be released exactly at these holes. </a:t>
            </a:r>
          </a:p>
          <a:p>
            <a:pPr>
              <a:buFont typeface="Courier New" panose="02070309020205020404" pitchFamily="49" charset="0"/>
              <a:buChar char="o"/>
            </a:pPr>
            <a:r>
              <a:rPr lang="en-IN" sz="2400" dirty="0">
                <a:latin typeface="Baskerville Old Face" panose="02020602080505020303" pitchFamily="18" charset="0"/>
              </a:rPr>
              <a:t>A small </a:t>
            </a:r>
            <a:r>
              <a:rPr lang="en-IN" sz="2400" dirty="0" err="1">
                <a:latin typeface="Baskerville Old Face" panose="02020602080505020303" pitchFamily="18" charset="0"/>
              </a:rPr>
              <a:t>polet</a:t>
            </a:r>
            <a:r>
              <a:rPr lang="en-IN" sz="2400" dirty="0">
                <a:latin typeface="Baskerville Old Face" panose="02020602080505020303" pitchFamily="18" charset="0"/>
              </a:rPr>
              <a:t> is attached in the front . It has swirled blades to remove weeds and till the soil when it rotates. The </a:t>
            </a:r>
            <a:r>
              <a:rPr lang="en-IN" sz="2400" dirty="0" err="1">
                <a:latin typeface="Baskerville Old Face" panose="02020602080505020303" pitchFamily="18" charset="0"/>
              </a:rPr>
              <a:t>polet</a:t>
            </a:r>
            <a:r>
              <a:rPr lang="en-IN" sz="2400" dirty="0">
                <a:latin typeface="Baskerville Old Face" panose="02020602080505020303" pitchFamily="18" charset="0"/>
              </a:rPr>
              <a:t> is automatically rotated as the machine is pushed.</a:t>
            </a:r>
          </a:p>
          <a:p>
            <a:pPr>
              <a:buFont typeface="Courier New" panose="02070309020205020404" pitchFamily="49" charset="0"/>
              <a:buChar char="o"/>
            </a:pPr>
            <a:r>
              <a:rPr lang="en-IN" sz="2400" dirty="0">
                <a:latin typeface="Baskerville Old Face" panose="02020602080505020303" pitchFamily="18" charset="0"/>
              </a:rPr>
              <a:t>A secondary valve is provided between the seed container and the guide vane to control the number of seeds released for each rotation of the crank. This valve is controlled using sensors and servo motors.</a:t>
            </a:r>
          </a:p>
          <a:p>
            <a:pPr marL="0" indent="0">
              <a:buNone/>
            </a:pPr>
            <a:endParaRPr lang="en-IN"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1774</TotalTime>
  <Words>644</Words>
  <Application>Microsoft Office PowerPoint</Application>
  <PresentationFormat>Widescreen</PresentationFormat>
  <Paragraphs>136</Paragraphs>
  <Slides>17</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Baskerville Old Face</vt:lpstr>
      <vt:lpstr>Century Gothic</vt:lpstr>
      <vt:lpstr>Courier New</vt:lpstr>
      <vt:lpstr>Wingdings 3</vt:lpstr>
      <vt:lpstr>Ion Boardroom</vt:lpstr>
      <vt:lpstr>VIDHAI</vt:lpstr>
      <vt:lpstr>MOTIVATION</vt:lpstr>
      <vt:lpstr>PROJECT OBJECTIVE</vt:lpstr>
      <vt:lpstr>PRODUCTS IN MARKET</vt:lpstr>
      <vt:lpstr>LIMITATIONS IN EXISTING MACHINES</vt:lpstr>
      <vt:lpstr>DESIGN OF OUR MODEL</vt:lpstr>
      <vt:lpstr>PARTS OF MODEL</vt:lpstr>
      <vt:lpstr>PARTS OF MODEL</vt:lpstr>
      <vt:lpstr>HOW DOES IT WORK</vt:lpstr>
      <vt:lpstr>WORKING ANIMATION OF OUR MODEL</vt:lpstr>
      <vt:lpstr>ANALYSIS OF DESIGN</vt:lpstr>
      <vt:lpstr>ANALYSIS OF OUR DESIGN</vt:lpstr>
      <vt:lpstr>APPLICATIONS</vt:lpstr>
      <vt:lpstr>UNIQUE SELLING POINTS</vt:lpstr>
      <vt:lpstr>ADVANTANGES</vt:lpstr>
      <vt:lpstr>COST ANALYSIS</vt:lpstr>
      <vt:lpstr>PROJECT TIMELINE</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VIDHAI</dc:title>
  <dc:creator>Microsoft</dc:creator>
  <cp:lastModifiedBy>Microsoft</cp:lastModifiedBy>
  <cp:revision>112</cp:revision>
  <dcterms:created xsi:type="dcterms:W3CDTF">2018-01-16T11:39:18Z</dcterms:created>
  <dcterms:modified xsi:type="dcterms:W3CDTF">2018-01-20T18:07:20Z</dcterms:modified>
</cp:coreProperties>
</file>